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5"/>
  </p:notesMasterIdLst>
  <p:handoutMasterIdLst>
    <p:handoutMasterId r:id="rId56"/>
  </p:handoutMasterIdLst>
  <p:sldIdLst>
    <p:sldId id="269" r:id="rId2"/>
    <p:sldId id="401" r:id="rId3"/>
    <p:sldId id="385" r:id="rId4"/>
    <p:sldId id="403" r:id="rId5"/>
    <p:sldId id="303" r:id="rId6"/>
    <p:sldId id="404" r:id="rId7"/>
    <p:sldId id="391" r:id="rId8"/>
    <p:sldId id="379" r:id="rId9"/>
    <p:sldId id="380" r:id="rId10"/>
    <p:sldId id="381" r:id="rId11"/>
    <p:sldId id="382" r:id="rId12"/>
    <p:sldId id="383" r:id="rId13"/>
    <p:sldId id="384" r:id="rId14"/>
    <p:sldId id="289" r:id="rId15"/>
    <p:sldId id="272" r:id="rId16"/>
    <p:sldId id="273" r:id="rId17"/>
    <p:sldId id="274" r:id="rId18"/>
    <p:sldId id="405" r:id="rId19"/>
    <p:sldId id="407" r:id="rId20"/>
    <p:sldId id="408" r:id="rId21"/>
    <p:sldId id="277" r:id="rId22"/>
    <p:sldId id="278" r:id="rId23"/>
    <p:sldId id="392" r:id="rId24"/>
    <p:sldId id="409" r:id="rId25"/>
    <p:sldId id="290" r:id="rId26"/>
    <p:sldId id="275" r:id="rId27"/>
    <p:sldId id="402" r:id="rId28"/>
    <p:sldId id="279" r:id="rId29"/>
    <p:sldId id="394" r:id="rId30"/>
    <p:sldId id="281" r:id="rId31"/>
    <p:sldId id="280" r:id="rId32"/>
    <p:sldId id="395" r:id="rId33"/>
    <p:sldId id="282" r:id="rId34"/>
    <p:sldId id="283" r:id="rId35"/>
    <p:sldId id="284" r:id="rId36"/>
    <p:sldId id="285" r:id="rId37"/>
    <p:sldId id="291" r:id="rId38"/>
    <p:sldId id="292" r:id="rId39"/>
    <p:sldId id="293" r:id="rId40"/>
    <p:sldId id="294" r:id="rId41"/>
    <p:sldId id="396" r:id="rId42"/>
    <p:sldId id="286" r:id="rId43"/>
    <p:sldId id="397" r:id="rId44"/>
    <p:sldId id="288" r:id="rId45"/>
    <p:sldId id="287" r:id="rId46"/>
    <p:sldId id="297" r:id="rId47"/>
    <p:sldId id="295" r:id="rId48"/>
    <p:sldId id="296" r:id="rId49"/>
    <p:sldId id="301" r:id="rId50"/>
    <p:sldId id="299" r:id="rId51"/>
    <p:sldId id="300" r:id="rId52"/>
    <p:sldId id="302" r:id="rId53"/>
    <p:sldId id="307" r:id="rId54"/>
  </p:sldIdLst>
  <p:sldSz cx="9144000" cy="6858000" type="screen4x3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C533A"/>
    <a:srgbClr val="064339"/>
    <a:srgbClr val="18453B"/>
    <a:srgbClr val="E8E8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52"/>
    <p:restoredTop sz="94694"/>
  </p:normalViewPr>
  <p:slideViewPr>
    <p:cSldViewPr snapToGrid="0" snapToObjects="1" showGuides="1">
      <p:cViewPr varScale="1">
        <p:scale>
          <a:sx n="121" d="100"/>
          <a:sy n="121" d="100"/>
        </p:scale>
        <p:origin x="1592" y="176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123" d="100"/>
          <a:sy n="123" d="100"/>
        </p:scale>
        <p:origin x="2526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E7E210-172D-4ABE-8DAE-3CF56EC65FFE}" type="datetimeFigureOut">
              <a:rPr lang="en-US" smtClean="0"/>
              <a:t>1/10/23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1FD2C8-EA6F-4783-ADEF-69D7C822FA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70892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5B10A9-A767-4042-A06F-67B5283D520D}" type="datetimeFigureOut">
              <a:rPr lang="en-US" smtClean="0"/>
              <a:t>1/10/23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C99354-90B8-4A26-9167-04629BAE14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3607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C99354-90B8-4A26-9167-04629BAE14F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3402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C99354-90B8-4A26-9167-04629BAE14F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2404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C99354-90B8-4A26-9167-04629BAE14F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8303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C99354-90B8-4A26-9167-04629BAE14F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5512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C99354-90B8-4A26-9167-04629BAE14F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4429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C99354-90B8-4A26-9167-04629BAE14F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9717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C99354-90B8-4A26-9167-04629BAE14F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5672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C99354-90B8-4A26-9167-04629BAE14F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9342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is a note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C99354-90B8-4A26-9167-04629BAE14F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6518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1728841"/>
            <a:ext cx="7772400" cy="1301965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600" b="0" i="0" baseline="0">
                <a:ln>
                  <a:noFill/>
                </a:ln>
                <a:solidFill>
                  <a:srgbClr val="18453B"/>
                </a:solidFill>
                <a:latin typeface="Gotham-Bold"/>
                <a:cs typeface="Gotham-Bold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030807"/>
            <a:ext cx="7772400" cy="2102356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2400" b="0" i="0">
                <a:solidFill>
                  <a:schemeClr val="tx1">
                    <a:lumMod val="65000"/>
                    <a:lumOff val="35000"/>
                  </a:schemeClr>
                </a:solidFill>
                <a:latin typeface="Gotham Book"/>
                <a:cs typeface="Gotham Book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wrap="square" numCol="1" anchorCtr="0" compatLnSpc="1">
            <a:prstTxWarp prst="textNoShape">
              <a:avLst/>
            </a:prstTxWarp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595959"/>
                </a:solidFill>
                <a:latin typeface="Gotham Book" charset="0"/>
                <a:ea typeface="Gotham Book" charset="0"/>
                <a:cs typeface="Gotham Book" charset="0"/>
              </a:defRPr>
            </a:lvl1pPr>
          </a:lstStyle>
          <a:p>
            <a:pPr>
              <a:defRPr/>
            </a:pPr>
            <a:fld id="{A7A78B73-D440-4B82-9E3B-BAF17BD79BE4}" type="datetime1">
              <a:rPr lang="en-US" smtClean="0"/>
              <a:t>1/10/23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Gotham Book"/>
                <a:cs typeface="Gotham Book"/>
              </a:defRPr>
            </a:lvl1pPr>
          </a:lstStyle>
          <a:p>
            <a:pPr>
              <a:defRPr/>
            </a:pPr>
            <a:r>
              <a:rPr lang="es-ES"/>
              <a:t>Ming Yan (myan@msu.edi), http://www.math.msu.edu/~yanm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wrap="square" numCol="1" anchorCtr="0" compatLnSpc="1">
            <a:prstTxWarp prst="textNoShape">
              <a:avLst/>
            </a:prstTxWarp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595959"/>
                </a:solidFill>
                <a:latin typeface="Gotham Book" charset="0"/>
                <a:ea typeface="Gotham Book" charset="0"/>
                <a:cs typeface="Gotham Book" charset="0"/>
              </a:defRPr>
            </a:lvl1pPr>
          </a:lstStyle>
          <a:p>
            <a:pPr>
              <a:defRPr/>
            </a:pPr>
            <a:fld id="{205D934E-3E61-264D-8682-F58928E18B8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248606"/>
            <a:ext cx="8229600" cy="480233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600" b="0" i="0" baseline="0">
                <a:solidFill>
                  <a:srgbClr val="18453B"/>
                </a:solidFill>
                <a:latin typeface="Gotham-Bold"/>
                <a:cs typeface="Gotham-Bold"/>
              </a:defRPr>
            </a:lvl1pPr>
          </a:lstStyle>
          <a:p>
            <a:r>
              <a:rPr lang="en-US" dirty="0"/>
              <a:t>1 column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59668"/>
            <a:ext cx="8229600" cy="4066495"/>
          </a:xfrm>
          <a:prstGeom prst="rect">
            <a:avLst/>
          </a:prstGeom>
        </p:spPr>
        <p:txBody>
          <a:bodyPr/>
          <a:lstStyle>
            <a:lvl1pPr>
              <a:buClr>
                <a:srgbClr val="18453B"/>
              </a:buClr>
              <a:buFont typeface="Arial"/>
              <a:buChar char="•"/>
              <a:defRPr sz="2800" b="0" i="0">
                <a:solidFill>
                  <a:srgbClr val="595959"/>
                </a:solidFill>
                <a:latin typeface="Gotham Book"/>
                <a:cs typeface="Gotham Book"/>
              </a:defRPr>
            </a:lvl1pPr>
            <a:lvl2pPr>
              <a:buClr>
                <a:schemeClr val="tx1">
                  <a:lumMod val="75000"/>
                  <a:lumOff val="25000"/>
                </a:schemeClr>
              </a:buClr>
              <a:buSzPct val="85000"/>
              <a:buFont typeface="Arial"/>
              <a:buChar char="•"/>
              <a:defRPr sz="2400" b="0" i="0">
                <a:solidFill>
                  <a:srgbClr val="595959"/>
                </a:solidFill>
                <a:latin typeface="Gotham Book"/>
                <a:cs typeface="Gotham Book"/>
              </a:defRPr>
            </a:lvl2pPr>
            <a:lvl3pPr>
              <a:buClr>
                <a:schemeClr val="tx1">
                  <a:lumMod val="75000"/>
                  <a:lumOff val="25000"/>
                </a:schemeClr>
              </a:buClr>
              <a:defRPr sz="2000" b="0" i="0">
                <a:solidFill>
                  <a:schemeClr val="tx1">
                    <a:lumMod val="75000"/>
                    <a:lumOff val="25000"/>
                  </a:schemeClr>
                </a:solidFill>
                <a:latin typeface="Gotham Book"/>
                <a:cs typeface="Gotham Book"/>
              </a:defRPr>
            </a:lvl3pPr>
            <a:lvl4pPr>
              <a:defRPr b="0" i="0">
                <a:latin typeface="Gotham Book"/>
                <a:cs typeface="Gotham Book"/>
              </a:defRPr>
            </a:lvl4pPr>
            <a:lvl5pPr>
              <a:defRPr b="0" i="0">
                <a:latin typeface="Gotham Book"/>
                <a:cs typeface="Gotham Book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wrap="square" numCol="1" anchorCtr="0" compatLnSpc="1">
            <a:prstTxWarp prst="textNoShape">
              <a:avLst/>
            </a:prstTxWarp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595959"/>
                </a:solidFill>
                <a:latin typeface="Gotham Book" charset="0"/>
                <a:ea typeface="Gotham Book" charset="0"/>
                <a:cs typeface="Gotham Book" charset="0"/>
              </a:defRPr>
            </a:lvl1pPr>
          </a:lstStyle>
          <a:p>
            <a:pPr>
              <a:defRPr/>
            </a:pPr>
            <a:fld id="{A79DEEAB-A47E-45BA-A099-3882E6BDB966}" type="datetime1">
              <a:rPr lang="en-US" smtClean="0"/>
              <a:t>1/10/23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Gotham Book"/>
                <a:cs typeface="Gotham Book"/>
              </a:defRPr>
            </a:lvl1pPr>
          </a:lstStyle>
          <a:p>
            <a:pPr>
              <a:defRPr/>
            </a:pPr>
            <a:r>
              <a:rPr lang="es-ES" dirty="0"/>
              <a:t>Yuying Xie (xyy@msu.edu)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wrap="square" numCol="1" anchorCtr="0" compatLnSpc="1">
            <a:prstTxWarp prst="textNoShape">
              <a:avLst/>
            </a:prstTxWarp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595959"/>
                </a:solidFill>
                <a:latin typeface="Gotham Book" charset="0"/>
                <a:ea typeface="Gotham Book" charset="0"/>
                <a:cs typeface="Gotham Book" charset="0"/>
              </a:defRPr>
            </a:lvl1pPr>
          </a:lstStyle>
          <a:p>
            <a:pPr>
              <a:defRPr/>
            </a:pPr>
            <a:fld id="{0B4461CB-4CA9-2A43-A3FA-624E1DA485A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003154"/>
            <a:ext cx="8229600" cy="875092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600" b="0" i="0" baseline="0">
                <a:solidFill>
                  <a:srgbClr val="18453B"/>
                </a:solidFill>
                <a:latin typeface="Gotham-Bold"/>
                <a:cs typeface="Gotham-Bold"/>
              </a:defRPr>
            </a:lvl1pPr>
          </a:lstStyle>
          <a:p>
            <a:r>
              <a:rPr lang="en-US" dirty="0"/>
              <a:t>2 columns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59668"/>
            <a:ext cx="3950704" cy="4296682"/>
          </a:xfrm>
          <a:prstGeom prst="rect">
            <a:avLst/>
          </a:prstGeom>
        </p:spPr>
        <p:txBody>
          <a:bodyPr/>
          <a:lstStyle>
            <a:lvl1pPr>
              <a:buClr>
                <a:schemeClr val="tx1">
                  <a:lumMod val="75000"/>
                  <a:lumOff val="25000"/>
                </a:schemeClr>
              </a:buClr>
              <a:buFont typeface="Arial"/>
              <a:buChar char="•"/>
              <a:defRPr sz="2800" b="0" i="0">
                <a:solidFill>
                  <a:schemeClr val="tx1">
                    <a:lumMod val="65000"/>
                    <a:lumOff val="35000"/>
                  </a:schemeClr>
                </a:solidFill>
                <a:latin typeface="Gotham Book"/>
                <a:cs typeface="Gotham Book"/>
              </a:defRPr>
            </a:lvl1pPr>
            <a:lvl2pPr>
              <a:buClr>
                <a:schemeClr val="tx1">
                  <a:lumMod val="75000"/>
                  <a:lumOff val="25000"/>
                </a:schemeClr>
              </a:buClr>
              <a:buSzPct val="85000"/>
              <a:buFont typeface="Arial"/>
              <a:buChar char="•"/>
              <a:defRPr sz="2400" b="0" i="0">
                <a:solidFill>
                  <a:schemeClr val="tx1">
                    <a:lumMod val="65000"/>
                    <a:lumOff val="35000"/>
                  </a:schemeClr>
                </a:solidFill>
                <a:latin typeface="Gotham Book"/>
                <a:cs typeface="Gotham Book"/>
              </a:defRPr>
            </a:lvl2pPr>
            <a:lvl3pPr>
              <a:buClr>
                <a:schemeClr val="tx1">
                  <a:lumMod val="75000"/>
                  <a:lumOff val="25000"/>
                </a:schemeClr>
              </a:buClr>
              <a:defRPr sz="2000" b="0" i="0">
                <a:solidFill>
                  <a:schemeClr val="tx1">
                    <a:lumMod val="75000"/>
                    <a:lumOff val="25000"/>
                  </a:schemeClr>
                </a:solidFill>
                <a:latin typeface="Gotham Book"/>
                <a:cs typeface="Gotham Book"/>
              </a:defRPr>
            </a:lvl3pPr>
            <a:lvl4pPr>
              <a:defRPr b="0" i="0">
                <a:latin typeface="Gotham Book"/>
                <a:cs typeface="Gotham Book"/>
              </a:defRPr>
            </a:lvl4pPr>
            <a:lvl5pPr>
              <a:defRPr b="0" i="0">
                <a:latin typeface="Gotham Book"/>
                <a:cs typeface="Gotham Book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 wrap="square" numCol="1" anchorCtr="0" compatLnSpc="1">
            <a:prstTxWarp prst="textNoShape">
              <a:avLst/>
            </a:prstTxWarp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595959"/>
                </a:solidFill>
                <a:latin typeface="Gotham Book" charset="0"/>
                <a:ea typeface="Gotham Book" charset="0"/>
                <a:cs typeface="Gotham Book" charset="0"/>
              </a:defRPr>
            </a:lvl1pPr>
          </a:lstStyle>
          <a:p>
            <a:pPr>
              <a:defRPr/>
            </a:pPr>
            <a:fld id="{3C36871A-CCA1-40F1-A326-C7B2951853D1}" type="datetime1">
              <a:rPr lang="en-US" smtClean="0"/>
              <a:t>1/10/23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Gotham Book"/>
                <a:cs typeface="Gotham Book"/>
              </a:defRPr>
            </a:lvl1pPr>
          </a:lstStyle>
          <a:p>
            <a:pPr>
              <a:defRPr/>
            </a:pPr>
            <a:r>
              <a:rPr lang="es-ES"/>
              <a:t>Ming Yan (myan@msu.edi), http://www.math.msu.edu/~yanm</a:t>
            </a: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wrap="square" numCol="1" anchorCtr="0" compatLnSpc="1">
            <a:prstTxWarp prst="textNoShape">
              <a:avLst/>
            </a:prstTxWarp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595959"/>
                </a:solidFill>
                <a:latin typeface="Gotham Book" charset="0"/>
                <a:ea typeface="Gotham Book" charset="0"/>
                <a:cs typeface="Gotham Book" charset="0"/>
              </a:defRPr>
            </a:lvl1pPr>
          </a:lstStyle>
          <a:p>
            <a:pPr>
              <a:defRPr/>
            </a:pPr>
            <a:fld id="{4599938D-0427-3542-974E-F7CD887B386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idx="13"/>
          </p:nvPr>
        </p:nvSpPr>
        <p:spPr>
          <a:xfrm>
            <a:off x="4736096" y="2059668"/>
            <a:ext cx="3950704" cy="4296682"/>
          </a:xfrm>
          <a:prstGeom prst="rect">
            <a:avLst/>
          </a:prstGeom>
        </p:spPr>
        <p:txBody>
          <a:bodyPr/>
          <a:lstStyle>
            <a:lvl1pPr>
              <a:buClr>
                <a:schemeClr val="tx1">
                  <a:lumMod val="75000"/>
                  <a:lumOff val="25000"/>
                </a:schemeClr>
              </a:buClr>
              <a:buFont typeface="Wingdings" charset="2"/>
              <a:buChar char="§"/>
              <a:defRPr sz="2800" b="0" i="0">
                <a:solidFill>
                  <a:schemeClr val="tx1">
                    <a:lumMod val="65000"/>
                    <a:lumOff val="35000"/>
                  </a:schemeClr>
                </a:solidFill>
                <a:latin typeface="Gotham Book"/>
                <a:cs typeface="Gotham Book"/>
              </a:defRPr>
            </a:lvl1pPr>
            <a:lvl2pPr>
              <a:buClr>
                <a:schemeClr val="tx1">
                  <a:lumMod val="75000"/>
                  <a:lumOff val="25000"/>
                </a:schemeClr>
              </a:buClr>
              <a:buFont typeface="Wingdings" charset="2"/>
              <a:buChar char="§"/>
              <a:defRPr sz="2400" b="0" i="0">
                <a:solidFill>
                  <a:schemeClr val="tx1">
                    <a:lumMod val="65000"/>
                    <a:lumOff val="35000"/>
                  </a:schemeClr>
                </a:solidFill>
                <a:latin typeface="Gotham Book"/>
                <a:cs typeface="Gotham Book"/>
              </a:defRPr>
            </a:lvl2pPr>
            <a:lvl3pPr>
              <a:buClr>
                <a:schemeClr val="tx1">
                  <a:lumMod val="75000"/>
                  <a:lumOff val="25000"/>
                </a:schemeClr>
              </a:buClr>
              <a:defRPr sz="2000" b="0" i="0">
                <a:solidFill>
                  <a:schemeClr val="tx1">
                    <a:lumMod val="75000"/>
                    <a:lumOff val="25000"/>
                  </a:schemeClr>
                </a:solidFill>
                <a:latin typeface="Gotham Book"/>
                <a:cs typeface="Gotham Book"/>
              </a:defRPr>
            </a:lvl3pPr>
            <a:lvl4pPr>
              <a:defRPr b="0" i="0">
                <a:latin typeface="Gotham Book"/>
                <a:cs typeface="Gotham Book"/>
              </a:defRPr>
            </a:lvl4pPr>
            <a:lvl5pPr>
              <a:defRPr b="0" i="0">
                <a:latin typeface="Gotham Book"/>
                <a:cs typeface="Gotham Book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109873"/>
            <a:ext cx="8229600" cy="821732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600" b="0" i="0">
                <a:solidFill>
                  <a:srgbClr val="18453B"/>
                </a:solidFill>
                <a:latin typeface="Gotham-Bold"/>
                <a:cs typeface="Gotham-Bold"/>
              </a:defRPr>
            </a:lvl1pPr>
          </a:lstStyle>
          <a:p>
            <a:r>
              <a:rPr lang="en-US" dirty="0"/>
              <a:t>1 column, no bullets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81011"/>
            <a:ext cx="8229600" cy="4024165"/>
          </a:xfrm>
          <a:prstGeom prst="rect">
            <a:avLst/>
          </a:prstGeom>
        </p:spPr>
        <p:txBody>
          <a:bodyPr wrap="square" numCol="1" anchor="t"/>
          <a:lstStyle>
            <a:lvl1pPr marL="0" indent="0" algn="l">
              <a:buClr>
                <a:schemeClr val="tx1">
                  <a:lumMod val="75000"/>
                  <a:lumOff val="25000"/>
                </a:schemeClr>
              </a:buClr>
              <a:buFontTx/>
              <a:buNone/>
              <a:defRPr sz="2400" b="0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Gotham Book"/>
                <a:cs typeface="Gotham Book"/>
              </a:defRPr>
            </a:lvl1pPr>
            <a:lvl2pPr marL="0" indent="0" algn="l">
              <a:buClr>
                <a:schemeClr val="tx1">
                  <a:lumMod val="75000"/>
                  <a:lumOff val="25000"/>
                </a:schemeClr>
              </a:buClr>
              <a:buFontTx/>
              <a:buNone/>
              <a:defRPr sz="2000" b="0" i="0">
                <a:solidFill>
                  <a:schemeClr val="tx1">
                    <a:lumMod val="75000"/>
                    <a:lumOff val="25000"/>
                  </a:schemeClr>
                </a:solidFill>
                <a:latin typeface="Gotham Book"/>
                <a:cs typeface="Gotham Book"/>
              </a:defRPr>
            </a:lvl2pPr>
            <a:lvl3pPr>
              <a:buClr>
                <a:schemeClr val="tx1">
                  <a:lumMod val="75000"/>
                  <a:lumOff val="25000"/>
                </a:schemeClr>
              </a:buClr>
              <a:defRPr sz="2000" b="0" i="0">
                <a:solidFill>
                  <a:schemeClr val="tx1">
                    <a:lumMod val="75000"/>
                    <a:lumOff val="25000"/>
                  </a:schemeClr>
                </a:solidFill>
                <a:latin typeface="Gotham Book"/>
                <a:cs typeface="Gotham Book"/>
              </a:defRPr>
            </a:lvl3pPr>
            <a:lvl4pPr>
              <a:defRPr b="0" i="0">
                <a:latin typeface="Gotham Book"/>
                <a:cs typeface="Gotham Book"/>
              </a:defRPr>
            </a:lvl4pPr>
            <a:lvl5pPr>
              <a:defRPr b="0" i="0">
                <a:latin typeface="Gotham Book"/>
                <a:cs typeface="Gotham Book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 wrap="square" numCol="1" anchorCtr="0" compatLnSpc="1">
            <a:prstTxWarp prst="textNoShape">
              <a:avLst/>
            </a:prstTxWarp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595959"/>
                </a:solidFill>
                <a:latin typeface="Gotham Book" charset="0"/>
                <a:ea typeface="Gotham Book" charset="0"/>
                <a:cs typeface="Gotham Book" charset="0"/>
              </a:defRPr>
            </a:lvl1pPr>
          </a:lstStyle>
          <a:p>
            <a:pPr>
              <a:defRPr/>
            </a:pPr>
            <a:fld id="{A32F2BC3-CC00-4DDD-B344-4F182799B4ED}" type="datetime1">
              <a:rPr lang="en-US" smtClean="0"/>
              <a:t>1/10/23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Gotham Book"/>
                <a:cs typeface="Gotham Book"/>
              </a:defRPr>
            </a:lvl1pPr>
          </a:lstStyle>
          <a:p>
            <a:pPr>
              <a:defRPr/>
            </a:pPr>
            <a:r>
              <a:rPr lang="es-ES"/>
              <a:t>Ming Yan (myan@msu.edi), http://www.math.msu.edu/~yanm</a:t>
            </a: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wrap="square" numCol="1" anchorCtr="0" compatLnSpc="1">
            <a:prstTxWarp prst="textNoShape">
              <a:avLst/>
            </a:prstTxWarp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595959"/>
                </a:solidFill>
                <a:latin typeface="Gotham Book" charset="0"/>
                <a:ea typeface="Gotham Book" charset="0"/>
                <a:cs typeface="Gotham Book" charset="0"/>
              </a:defRPr>
            </a:lvl1pPr>
          </a:lstStyle>
          <a:p>
            <a:pPr>
              <a:defRPr/>
            </a:pPr>
            <a:fld id="{4DCE0E26-47BB-FF4B-814B-E43C1B98F5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875091"/>
            <a:ext cx="8229600" cy="725109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600" b="0" i="0">
                <a:solidFill>
                  <a:srgbClr val="18453B"/>
                </a:solidFill>
                <a:latin typeface="Gotham-Bold"/>
                <a:cs typeface="Gotham-Bold"/>
              </a:defRPr>
            </a:lvl1pPr>
          </a:lstStyle>
          <a:p>
            <a:r>
              <a:rPr lang="en-US" dirty="0"/>
              <a:t>1 column with numbers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74905"/>
            <a:ext cx="8229600" cy="4419600"/>
          </a:xfrm>
          <a:prstGeom prst="rect">
            <a:avLst/>
          </a:prstGeom>
        </p:spPr>
        <p:txBody>
          <a:bodyPr wrap="square" numCol="1" anchor="t"/>
          <a:lstStyle>
            <a:lvl1pPr marL="457200" indent="-457200" algn="l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  <a:defRPr sz="2400" b="0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Gotham Book"/>
                <a:cs typeface="Gotham Book"/>
              </a:defRPr>
            </a:lvl1pPr>
            <a:lvl2pPr marL="457200" indent="182880" algn="l">
              <a:buClr>
                <a:schemeClr val="tx1">
                  <a:lumMod val="75000"/>
                  <a:lumOff val="25000"/>
                </a:schemeClr>
              </a:buClr>
              <a:buSzPct val="85000"/>
              <a:buFont typeface="Arial"/>
              <a:buChar char="•"/>
              <a:defRPr sz="2000" b="0" i="0">
                <a:solidFill>
                  <a:schemeClr val="tx1">
                    <a:lumMod val="75000"/>
                    <a:lumOff val="25000"/>
                  </a:schemeClr>
                </a:solidFill>
                <a:latin typeface="Gotham Book"/>
                <a:cs typeface="Gotham Book"/>
              </a:defRPr>
            </a:lvl2pPr>
            <a:lvl3pPr>
              <a:buClr>
                <a:schemeClr val="tx1">
                  <a:lumMod val="75000"/>
                  <a:lumOff val="25000"/>
                </a:schemeClr>
              </a:buClr>
              <a:defRPr sz="2000" b="0" i="0">
                <a:solidFill>
                  <a:schemeClr val="tx1">
                    <a:lumMod val="75000"/>
                    <a:lumOff val="25000"/>
                  </a:schemeClr>
                </a:solidFill>
                <a:latin typeface="Gotham Book"/>
                <a:cs typeface="Gotham Book"/>
              </a:defRPr>
            </a:lvl3pPr>
            <a:lvl4pPr>
              <a:defRPr b="0" i="0">
                <a:latin typeface="Gotham Book"/>
                <a:cs typeface="Gotham Book"/>
              </a:defRPr>
            </a:lvl4pPr>
            <a:lvl5pPr>
              <a:defRPr b="0" i="0">
                <a:latin typeface="Gotham Book"/>
                <a:cs typeface="Gotham Book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 wrap="square" numCol="1" anchorCtr="0" compatLnSpc="1">
            <a:prstTxWarp prst="textNoShape">
              <a:avLst/>
            </a:prstTxWarp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595959"/>
                </a:solidFill>
                <a:latin typeface="Gotham Book" charset="0"/>
                <a:ea typeface="Gotham Book" charset="0"/>
                <a:cs typeface="Gotham Book" charset="0"/>
              </a:defRPr>
            </a:lvl1pPr>
          </a:lstStyle>
          <a:p>
            <a:pPr>
              <a:defRPr/>
            </a:pPr>
            <a:fld id="{7DFB47D3-8159-40CD-8213-97425B8B0CB4}" type="datetime1">
              <a:rPr lang="en-US" smtClean="0"/>
              <a:t>1/10/23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Gotham Book"/>
                <a:cs typeface="Gotham Book"/>
              </a:defRPr>
            </a:lvl1pPr>
          </a:lstStyle>
          <a:p>
            <a:pPr>
              <a:defRPr/>
            </a:pPr>
            <a:r>
              <a:rPr lang="es-ES"/>
              <a:t>Ming Yan (myan@msu.edi), http://www.math.msu.edu/~yanm</a:t>
            </a:r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wrap="square" numCol="1" anchorCtr="0" compatLnSpc="1">
            <a:prstTxWarp prst="textNoShape">
              <a:avLst/>
            </a:prstTxWarp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595959"/>
                </a:solidFill>
                <a:latin typeface="Gotham Book" charset="0"/>
                <a:ea typeface="Gotham Book" charset="0"/>
                <a:cs typeface="Gotham Book" charset="0"/>
              </a:defRPr>
            </a:lvl1pPr>
          </a:lstStyle>
          <a:p>
            <a:pPr>
              <a:defRPr/>
            </a:pPr>
            <a:fld id="{14362E17-3E5F-5C4D-AFD9-BBBB918BE23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311700" y="30967"/>
            <a:ext cx="8520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8595308" y="6318456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302727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Gotham Book"/>
                <a:ea typeface="+mn-ea"/>
                <a:cs typeface="+mn-cs"/>
              </a:defRPr>
            </a:lvl1pPr>
          </a:lstStyle>
          <a:p>
            <a:pPr>
              <a:defRPr/>
            </a:pPr>
            <a:fld id="{EF6035DD-4E03-47F0-8D09-581FC637A1BF}" type="datetime1">
              <a:rPr lang="en-US" smtClean="0"/>
              <a:t>1/10/23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Gotham Book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s-ES"/>
              <a:t>Ming Yan (myan@msu.edi), http://www.math.msu.edu/~yanm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Gotham Book"/>
                <a:ea typeface="+mn-ea"/>
                <a:cs typeface="+mn-cs"/>
              </a:defRPr>
            </a:lvl1pPr>
          </a:lstStyle>
          <a:p>
            <a:pPr>
              <a:defRPr/>
            </a:pPr>
            <a:fld id="{E1544D71-77D6-5B4F-A1FC-5CA064DBD19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11" name="Picture 10" descr="MSU thinner spear_green RGB.jp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200" y="6253066"/>
            <a:ext cx="8229600" cy="103284"/>
          </a:xfrm>
          <a:prstGeom prst="rect">
            <a:avLst/>
          </a:prstGeom>
        </p:spPr>
      </p:pic>
      <p:pic>
        <p:nvPicPr>
          <p:cNvPr id="12" name="Picture 11" descr="PP banner wordmark.jp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47" y="0"/>
            <a:ext cx="9140953" cy="669503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8" r:id="rId4"/>
    <p:sldLayoutId id="2147483697" r:id="rId5"/>
    <p:sldLayoutId id="2147483699" r:id="rId6"/>
  </p:sldLayoutIdLst>
  <p:hf sldNum="0" hdr="0" dt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Gotham Book"/>
          <a:ea typeface="ＭＳ Ｐゴシック" charset="-128"/>
          <a:cs typeface="ＭＳ Ｐゴシック" charset="-128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otham Book" charset="0"/>
          <a:ea typeface="ＭＳ Ｐゴシック" charset="-128"/>
          <a:cs typeface="ＭＳ Ｐゴシック" charset="-128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otham Book" charset="0"/>
          <a:ea typeface="ＭＳ Ｐゴシック" charset="-128"/>
          <a:cs typeface="ＭＳ Ｐゴシック" charset="-128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otham Book" charset="0"/>
          <a:ea typeface="ＭＳ Ｐゴシック" charset="-128"/>
          <a:cs typeface="ＭＳ Ｐゴシック" charset="-128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otham Book" charset="0"/>
          <a:ea typeface="ＭＳ Ｐゴシック" charset="-128"/>
          <a:cs typeface="ＭＳ Ｐゴシック" charset="-128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otham Book" charset="0"/>
          <a:ea typeface="ＭＳ Ｐゴシック" charset="-128"/>
          <a:cs typeface="ＭＳ Ｐゴシック" charset="-128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otham Book" charset="0"/>
          <a:ea typeface="ＭＳ Ｐゴシック" charset="-128"/>
          <a:cs typeface="ＭＳ Ｐゴシック" charset="-128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otham Book" charset="0"/>
          <a:ea typeface="ＭＳ Ｐゴシック" charset="-128"/>
          <a:cs typeface="ＭＳ Ｐゴシック" charset="-128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otham Book" charset="0"/>
          <a:ea typeface="ＭＳ Ｐゴシック" charset="-128"/>
          <a:cs typeface="ＭＳ Ｐゴシック" charset="-128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Gotham Book"/>
          <a:ea typeface="ＭＳ Ｐゴシック" charset="-128"/>
          <a:cs typeface="ＭＳ Ｐゴシック" charset="-128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Gotham Book"/>
          <a:ea typeface="ＭＳ Ｐゴシック" charset="-128"/>
          <a:cs typeface="+mn-cs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Gotham Book"/>
          <a:ea typeface="ＭＳ Ｐゴシック" charset="-128"/>
          <a:cs typeface="+mn-cs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Gotham Book"/>
          <a:ea typeface="ＭＳ Ｐゴシック" charset="-128"/>
          <a:cs typeface="+mn-cs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Gotham Book"/>
          <a:ea typeface="ＭＳ Ｐゴシック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7" Type="http://schemas.openxmlformats.org/officeDocument/2006/relationships/image" Target="../media/image70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4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http://cabs.msu.edu/toolkit/images/helmet/gif/Spartan-helmet-Green-150-pxls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864" y="6382302"/>
            <a:ext cx="289446" cy="33353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http://brand.msu.edu/_files/images/spartans-will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173" y="6477963"/>
            <a:ext cx="1716967" cy="14221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hape 50"/>
          <p:cNvSpPr txBox="1">
            <a:spLocks/>
          </p:cNvSpPr>
          <p:nvPr/>
        </p:nvSpPr>
        <p:spPr>
          <a:xfrm>
            <a:off x="1981566" y="2467043"/>
            <a:ext cx="5050605" cy="592070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 b="0" i="0" kern="1200" baseline="0">
                <a:ln>
                  <a:noFill/>
                </a:ln>
                <a:solidFill>
                  <a:srgbClr val="18453B"/>
                </a:solidFill>
                <a:latin typeface="Gotham-Bold"/>
                <a:ea typeface="ＭＳ Ｐゴシック" charset="-128"/>
                <a:cs typeface="Gotham-Bold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altLang="zh-CN" sz="3000" b="1" dirty="0"/>
              <a:t>Module 1: Statistical Learning</a:t>
            </a:r>
            <a:endParaRPr lang="es-CO" sz="30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3A0DED-9193-4888-8A82-B65DE12F8AD2}"/>
              </a:ext>
            </a:extLst>
          </p:cNvPr>
          <p:cNvSpPr txBox="1"/>
          <p:nvPr/>
        </p:nvSpPr>
        <p:spPr>
          <a:xfrm>
            <a:off x="3642689" y="3133976"/>
            <a:ext cx="16936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>
                <a:solidFill>
                  <a:srgbClr val="064339"/>
                </a:solidFill>
              </a:rPr>
              <a:t>Lecture 2</a:t>
            </a:r>
          </a:p>
          <a:p>
            <a:pPr algn="ctr"/>
            <a:r>
              <a:rPr lang="en-US" altLang="zh-CN" dirty="0">
                <a:solidFill>
                  <a:srgbClr val="064339"/>
                </a:solidFill>
              </a:rPr>
              <a:t>Jan 11th</a:t>
            </a:r>
            <a:r>
              <a:rPr lang="en-US" dirty="0">
                <a:solidFill>
                  <a:srgbClr val="064339"/>
                </a:solidFill>
              </a:rPr>
              <a:t>, 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26455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/>
              <a:pPr/>
              <a:t>10</a:t>
            </a:fld>
            <a:endParaRPr lang="en-GB"/>
          </a:p>
        </p:txBody>
      </p:sp>
      <p:pic>
        <p:nvPicPr>
          <p:cNvPr id="25" name="Picture 25" descr="A screenshot of a cell phone&#10;&#10;Description generated with very high confidence"/>
          <p:cNvPicPr>
            <a:picLocks noChangeAspect="1"/>
          </p:cNvPicPr>
          <p:nvPr/>
        </p:nvPicPr>
        <p:blipFill rotWithShape="1">
          <a:blip r:embed="rId2"/>
          <a:srcRect l="9877" t="11258"/>
          <a:stretch/>
        </p:blipFill>
        <p:spPr>
          <a:xfrm>
            <a:off x="1219200" y="2677885"/>
            <a:ext cx="7531736" cy="286375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422140" y="3495676"/>
            <a:ext cx="647700" cy="720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637531" y="3495676"/>
            <a:ext cx="222885" cy="720725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Down 2"/>
          <p:cNvSpPr/>
          <p:nvPr/>
        </p:nvSpPr>
        <p:spPr>
          <a:xfrm rot="13680000">
            <a:off x="3854450" y="4204336"/>
            <a:ext cx="436880" cy="546735"/>
          </a:xfrm>
          <a:prstGeom prst="downArrow">
            <a:avLst/>
          </a:prstGeom>
          <a:solidFill>
            <a:srgbClr val="0070C0"/>
          </a:solidFill>
          <a:ln>
            <a:solidFill>
              <a:srgbClr val="0415E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Down 5"/>
          <p:cNvSpPr/>
          <p:nvPr/>
        </p:nvSpPr>
        <p:spPr>
          <a:xfrm rot="7620000">
            <a:off x="5849620" y="4210051"/>
            <a:ext cx="436880" cy="546735"/>
          </a:xfrm>
          <a:prstGeom prst="downArrow">
            <a:avLst/>
          </a:prstGeom>
          <a:solidFill>
            <a:srgbClr val="0070C0"/>
          </a:solidFill>
          <a:ln>
            <a:solidFill>
              <a:srgbClr val="0415E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4"/>
          <p:cNvSpPr txBox="1"/>
          <p:nvPr/>
        </p:nvSpPr>
        <p:spPr>
          <a:xfrm>
            <a:off x="2611755" y="4598035"/>
            <a:ext cx="146304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Observation Window</a:t>
            </a:r>
          </a:p>
        </p:txBody>
      </p:sp>
      <p:sp>
        <p:nvSpPr>
          <p:cNvPr id="9" name="Arrow: Left 7"/>
          <p:cNvSpPr/>
          <p:nvPr/>
        </p:nvSpPr>
        <p:spPr>
          <a:xfrm rot="19500000">
            <a:off x="5357496" y="3206751"/>
            <a:ext cx="545465" cy="258445"/>
          </a:xfrm>
          <a:prstGeom prst="leftArrow">
            <a:avLst/>
          </a:prstGeom>
          <a:solidFill>
            <a:srgbClr val="0070C0"/>
          </a:solidFill>
          <a:ln>
            <a:solidFill>
              <a:srgbClr val="0415E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927725" y="2811145"/>
            <a:ext cx="146304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 dirty="0">
                <a:solidFill>
                  <a:srgbClr val="FF0000"/>
                </a:solidFill>
                <a:cs typeface="Calibri"/>
              </a:rPr>
              <a:t>Prediction Time </a:t>
            </a:r>
          </a:p>
        </p:txBody>
      </p:sp>
      <p:sp>
        <p:nvSpPr>
          <p:cNvPr id="19" name="Text Box 18"/>
          <p:cNvSpPr txBox="1"/>
          <p:nvPr/>
        </p:nvSpPr>
        <p:spPr>
          <a:xfrm>
            <a:off x="6280150" y="4813301"/>
            <a:ext cx="2095445" cy="369332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dirty="0">
                <a:solidFill>
                  <a:srgbClr val="7030A0"/>
                </a:solidFill>
                <a:sym typeface="+mn-ea"/>
              </a:rPr>
              <a:t>Prediction Window</a:t>
            </a:r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/>
              <a:pPr/>
              <a:t>11</a:t>
            </a:fld>
            <a:endParaRPr lang="en-GB"/>
          </a:p>
        </p:txBody>
      </p:sp>
      <p:pic>
        <p:nvPicPr>
          <p:cNvPr id="25" name="Picture 25" descr="A screenshot of a cell phone&#10;&#10;Description generated with very high confidence"/>
          <p:cNvPicPr>
            <a:picLocks noChangeAspect="1"/>
          </p:cNvPicPr>
          <p:nvPr/>
        </p:nvPicPr>
        <p:blipFill rotWithShape="1">
          <a:blip r:embed="rId2"/>
          <a:srcRect l="10225" t="11258"/>
          <a:stretch/>
        </p:blipFill>
        <p:spPr>
          <a:xfrm>
            <a:off x="1248229" y="2677885"/>
            <a:ext cx="7502707" cy="286375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665980" y="3495676"/>
            <a:ext cx="647700" cy="720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881371" y="3495676"/>
            <a:ext cx="222885" cy="720725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Down 2"/>
          <p:cNvSpPr/>
          <p:nvPr/>
        </p:nvSpPr>
        <p:spPr>
          <a:xfrm rot="13680000">
            <a:off x="4098290" y="4204336"/>
            <a:ext cx="436880" cy="546735"/>
          </a:xfrm>
          <a:prstGeom prst="downArrow">
            <a:avLst/>
          </a:prstGeom>
          <a:solidFill>
            <a:srgbClr val="0073CB">
              <a:alpha val="85000"/>
            </a:srgb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Down 5"/>
          <p:cNvSpPr/>
          <p:nvPr/>
        </p:nvSpPr>
        <p:spPr>
          <a:xfrm rot="7620000">
            <a:off x="6093460" y="4210051"/>
            <a:ext cx="436880" cy="546735"/>
          </a:xfrm>
          <a:prstGeom prst="downArrow">
            <a:avLst/>
          </a:prstGeom>
          <a:solidFill>
            <a:srgbClr val="0073CB">
              <a:alpha val="85000"/>
            </a:srgb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4"/>
          <p:cNvSpPr txBox="1"/>
          <p:nvPr/>
        </p:nvSpPr>
        <p:spPr>
          <a:xfrm>
            <a:off x="2855595" y="4598035"/>
            <a:ext cx="146304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Observation Window</a:t>
            </a:r>
          </a:p>
        </p:txBody>
      </p:sp>
      <p:sp>
        <p:nvSpPr>
          <p:cNvPr id="9" name="Arrow: Left 7"/>
          <p:cNvSpPr/>
          <p:nvPr/>
        </p:nvSpPr>
        <p:spPr>
          <a:xfrm rot="19500000">
            <a:off x="5601336" y="3206751"/>
            <a:ext cx="545465" cy="258445"/>
          </a:xfrm>
          <a:prstGeom prst="leftArrow">
            <a:avLst/>
          </a:prstGeom>
          <a:solidFill>
            <a:srgbClr val="0073CB">
              <a:alpha val="85000"/>
            </a:srgb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171565" y="2811145"/>
            <a:ext cx="146304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 dirty="0">
                <a:solidFill>
                  <a:srgbClr val="FF0000"/>
                </a:solidFill>
                <a:cs typeface="Calibri"/>
              </a:rPr>
              <a:t>Prediction Time </a:t>
            </a:r>
          </a:p>
        </p:txBody>
      </p:sp>
      <p:sp>
        <p:nvSpPr>
          <p:cNvPr id="19" name="Text Box 18"/>
          <p:cNvSpPr txBox="1"/>
          <p:nvPr/>
        </p:nvSpPr>
        <p:spPr>
          <a:xfrm>
            <a:off x="6523990" y="4813301"/>
            <a:ext cx="2095445" cy="369332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dirty="0">
                <a:solidFill>
                  <a:srgbClr val="7030A0"/>
                </a:solidFill>
                <a:sym typeface="+mn-ea"/>
              </a:rPr>
              <a:t>Prediction Window</a:t>
            </a:r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/>
              <a:pPr/>
              <a:t>12</a:t>
            </a:fld>
            <a:endParaRPr lang="en-GB"/>
          </a:p>
        </p:txBody>
      </p:sp>
      <p:pic>
        <p:nvPicPr>
          <p:cNvPr id="25" name="Picture 25" descr="A screenshot of a cell phone&#10;&#10;Description generated with very high confidence"/>
          <p:cNvPicPr>
            <a:picLocks noChangeAspect="1"/>
          </p:cNvPicPr>
          <p:nvPr/>
        </p:nvPicPr>
        <p:blipFill rotWithShape="1">
          <a:blip r:embed="rId2"/>
          <a:srcRect l="9965" t="10808"/>
          <a:stretch/>
        </p:blipFill>
        <p:spPr>
          <a:xfrm>
            <a:off x="1226457" y="2663371"/>
            <a:ext cx="7524479" cy="287827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891405" y="3504566"/>
            <a:ext cx="647700" cy="720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6106796" y="3504566"/>
            <a:ext cx="222885" cy="720725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Down 2"/>
          <p:cNvSpPr/>
          <p:nvPr/>
        </p:nvSpPr>
        <p:spPr>
          <a:xfrm rot="13680000">
            <a:off x="4323715" y="4213226"/>
            <a:ext cx="436880" cy="546735"/>
          </a:xfrm>
          <a:prstGeom prst="downArrow">
            <a:avLst/>
          </a:prstGeom>
          <a:solidFill>
            <a:srgbClr val="0073CB">
              <a:alpha val="85000"/>
            </a:srgb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Down 5"/>
          <p:cNvSpPr/>
          <p:nvPr/>
        </p:nvSpPr>
        <p:spPr>
          <a:xfrm rot="7620000">
            <a:off x="6318885" y="4218941"/>
            <a:ext cx="436880" cy="546735"/>
          </a:xfrm>
          <a:prstGeom prst="downArrow">
            <a:avLst/>
          </a:prstGeom>
          <a:solidFill>
            <a:srgbClr val="0073CB">
              <a:alpha val="85000"/>
            </a:srgb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4"/>
          <p:cNvSpPr txBox="1"/>
          <p:nvPr/>
        </p:nvSpPr>
        <p:spPr>
          <a:xfrm>
            <a:off x="3081020" y="4606925"/>
            <a:ext cx="146304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Observation Window</a:t>
            </a:r>
          </a:p>
        </p:txBody>
      </p:sp>
      <p:sp>
        <p:nvSpPr>
          <p:cNvPr id="9" name="Arrow: Left 7"/>
          <p:cNvSpPr/>
          <p:nvPr/>
        </p:nvSpPr>
        <p:spPr>
          <a:xfrm rot="19500000">
            <a:off x="5826761" y="3215641"/>
            <a:ext cx="545465" cy="258445"/>
          </a:xfrm>
          <a:prstGeom prst="leftArrow">
            <a:avLst/>
          </a:prstGeom>
          <a:solidFill>
            <a:srgbClr val="0073CB">
              <a:alpha val="85000"/>
            </a:srgb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396990" y="2820035"/>
            <a:ext cx="146304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 dirty="0">
                <a:solidFill>
                  <a:srgbClr val="FF0000"/>
                </a:solidFill>
                <a:cs typeface="Calibri"/>
              </a:rPr>
              <a:t>Prediction Time </a:t>
            </a:r>
          </a:p>
        </p:txBody>
      </p:sp>
      <p:sp>
        <p:nvSpPr>
          <p:cNvPr id="19" name="Text Box 18"/>
          <p:cNvSpPr txBox="1"/>
          <p:nvPr/>
        </p:nvSpPr>
        <p:spPr>
          <a:xfrm>
            <a:off x="6749415" y="4822191"/>
            <a:ext cx="2095445" cy="369332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dirty="0">
                <a:solidFill>
                  <a:srgbClr val="7030A0"/>
                </a:solidFill>
                <a:sym typeface="+mn-ea"/>
              </a:rPr>
              <a:t>Prediction Window</a:t>
            </a:r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1CF272-5E4C-49C6-ADF2-9CCE5922F6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95753"/>
            <a:ext cx="8229600" cy="990600"/>
          </a:xfrm>
        </p:spPr>
        <p:txBody>
          <a:bodyPr/>
          <a:lstStyle/>
          <a:p>
            <a:pPr lvl="1" indent="-342900"/>
            <a:r>
              <a:rPr lang="en-US" dirty="0">
                <a:solidFill>
                  <a:srgbClr val="064339"/>
                </a:solidFill>
              </a:rPr>
              <a:t>Sales of a product in 200 different markets </a:t>
            </a:r>
          </a:p>
          <a:p>
            <a:pPr lvl="1" indent="-342900"/>
            <a:r>
              <a:rPr lang="en-US" dirty="0">
                <a:solidFill>
                  <a:srgbClr val="064339"/>
                </a:solidFill>
              </a:rPr>
              <a:t>Expense on </a:t>
            </a:r>
            <a:r>
              <a:rPr lang="en-US" dirty="0">
                <a:solidFill>
                  <a:srgbClr val="FF0000"/>
                </a:solidFill>
              </a:rPr>
              <a:t>TV</a:t>
            </a:r>
            <a:r>
              <a:rPr lang="en-US" dirty="0">
                <a:solidFill>
                  <a:srgbClr val="064339"/>
                </a:solidFill>
              </a:rPr>
              <a:t>, </a:t>
            </a:r>
            <a:r>
              <a:rPr lang="en-US" dirty="0">
                <a:solidFill>
                  <a:srgbClr val="FF0000"/>
                </a:solidFill>
              </a:rPr>
              <a:t>radio</a:t>
            </a:r>
            <a:r>
              <a:rPr lang="en-US" dirty="0">
                <a:solidFill>
                  <a:srgbClr val="064339"/>
                </a:solidFill>
              </a:rPr>
              <a:t>, and </a:t>
            </a:r>
            <a:r>
              <a:rPr lang="en-US" dirty="0">
                <a:solidFill>
                  <a:srgbClr val="FF0000"/>
                </a:solidFill>
              </a:rPr>
              <a:t>newspaper</a:t>
            </a:r>
            <a:r>
              <a:rPr lang="en-US" dirty="0">
                <a:solidFill>
                  <a:srgbClr val="064339"/>
                </a:solidFill>
              </a:rPr>
              <a:t> in these markets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8784AC-CBE3-4D90-86A9-29B7010FE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s-ES" dirty="0"/>
              <a:t>Yuying Xie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07B4E21-E2F7-4D3A-B701-98F769AE9D23}"/>
              </a:ext>
            </a:extLst>
          </p:cNvPr>
          <p:cNvSpPr txBox="1">
            <a:spLocks/>
          </p:cNvSpPr>
          <p:nvPr/>
        </p:nvSpPr>
        <p:spPr>
          <a:xfrm>
            <a:off x="145366" y="723631"/>
            <a:ext cx="6477000" cy="9906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 b="0" i="0" kern="1200" baseline="0">
                <a:solidFill>
                  <a:srgbClr val="18453B"/>
                </a:solidFill>
                <a:latin typeface="Gotham-Bold"/>
                <a:ea typeface="ＭＳ Ｐゴシック" charset="-128"/>
                <a:cs typeface="Gotham-Bold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altLang="zh-CN" sz="3500" dirty="0"/>
              <a:t>Sale-Advertising </a:t>
            </a:r>
            <a:endParaRPr lang="en-US" sz="35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34A24DD-BDFF-46D4-BC5E-F12F9B11FD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6517" y="2386353"/>
            <a:ext cx="7040880" cy="3441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856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2C1C9D8-FF81-4143-8A93-0683B2DCBC5E}"/>
              </a:ext>
            </a:extLst>
          </p:cNvPr>
          <p:cNvSpPr txBox="1">
            <a:spLocks/>
          </p:cNvSpPr>
          <p:nvPr/>
        </p:nvSpPr>
        <p:spPr>
          <a:xfrm>
            <a:off x="206326" y="666806"/>
            <a:ext cx="6477000" cy="9906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 b="0" i="0" kern="1200" baseline="0">
                <a:solidFill>
                  <a:srgbClr val="18453B"/>
                </a:solidFill>
                <a:latin typeface="Gotham-Bold"/>
                <a:ea typeface="ＭＳ Ｐゴシック" charset="-128"/>
                <a:cs typeface="Gotham-Bold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9pPr>
          </a:lstStyle>
          <a:p>
            <a:endParaRPr lang="en-US" sz="3500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E46E487B-37AB-41F3-9E21-1C501723BF8E}"/>
              </a:ext>
            </a:extLst>
          </p:cNvPr>
          <p:cNvSpPr txBox="1">
            <a:spLocks/>
          </p:cNvSpPr>
          <p:nvPr/>
        </p:nvSpPr>
        <p:spPr>
          <a:xfrm>
            <a:off x="381000" y="931987"/>
            <a:ext cx="7391400" cy="3751383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8453B"/>
              </a:buClr>
              <a:buFont typeface="Arial"/>
              <a:buChar char="•"/>
              <a:defRPr sz="2800" b="0" i="0" kern="1200">
                <a:solidFill>
                  <a:srgbClr val="595959"/>
                </a:solidFill>
                <a:latin typeface="Gotham Book"/>
                <a:ea typeface="ＭＳ Ｐゴシック" charset="-128"/>
                <a:cs typeface="Gotham Book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75000"/>
                  <a:lumOff val="25000"/>
                </a:schemeClr>
              </a:buClr>
              <a:buSzPct val="85000"/>
              <a:buFont typeface="Arial"/>
              <a:buChar char="•"/>
              <a:defRPr sz="2400" b="0" i="0" kern="1200">
                <a:solidFill>
                  <a:srgbClr val="595959"/>
                </a:solidFill>
                <a:latin typeface="Gotham Book"/>
                <a:ea typeface="ＭＳ Ｐゴシック" charset="-128"/>
                <a:cs typeface="Gotham Book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75000"/>
                  <a:lumOff val="25000"/>
                </a:schemeClr>
              </a:buClr>
              <a:buFont typeface="Arial" charset="0"/>
              <a:buChar char="•"/>
              <a:defRPr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Gotham Book"/>
                <a:ea typeface="ＭＳ Ｐゴシック" charset="-128"/>
                <a:cs typeface="Gotham Book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b="0" i="0" kern="1200">
                <a:solidFill>
                  <a:schemeClr val="tx1"/>
                </a:solidFill>
                <a:latin typeface="Gotham Book"/>
                <a:ea typeface="ＭＳ Ｐゴシック" charset="-128"/>
                <a:cs typeface="Gotham Book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b="0" i="0" kern="1200">
                <a:solidFill>
                  <a:schemeClr val="tx1"/>
                </a:solidFill>
                <a:latin typeface="Gotham Book"/>
                <a:ea typeface="ＭＳ Ｐゴシック" charset="-128"/>
                <a:cs typeface="Gotham Book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1"/>
              </a:buClr>
            </a:pPr>
            <a:endParaRPr lang="en-US" sz="1800" dirty="0">
              <a:latin typeface="Calibri" pitchFamily="34" charset="0"/>
            </a:endParaRPr>
          </a:p>
          <a:p>
            <a:pPr>
              <a:buClr>
                <a:schemeClr val="tx1"/>
              </a:buClr>
            </a:pPr>
            <a:r>
              <a:rPr lang="en-US" sz="1800" dirty="0">
                <a:latin typeface="Calibri" pitchFamily="34" charset="0"/>
              </a:rPr>
              <a:t>We wish to predict</a:t>
            </a:r>
            <a:r>
              <a:rPr lang="en-US" sz="1800" dirty="0">
                <a:solidFill>
                  <a:srgbClr val="FF0000"/>
                </a:solidFill>
                <a:latin typeface="Calibri" pitchFamily="34" charset="0"/>
              </a:rPr>
              <a:t> sale</a:t>
            </a:r>
            <a:r>
              <a:rPr lang="en-US" sz="1800" dirty="0">
                <a:latin typeface="Calibri" pitchFamily="34" charset="0"/>
              </a:rPr>
              <a:t>. We refer it to be the response  </a:t>
            </a:r>
            <a:r>
              <a:rPr lang="en-US" sz="1800" b="1" i="1" dirty="0">
                <a:solidFill>
                  <a:srgbClr val="0C533A"/>
                </a:solidFill>
                <a:latin typeface="Calibri" pitchFamily="34" charset="0"/>
              </a:rPr>
              <a:t>Y</a:t>
            </a:r>
            <a:endParaRPr lang="en-US" sz="1800" dirty="0">
              <a:latin typeface="Calibri" pitchFamily="34" charset="0"/>
            </a:endParaRPr>
          </a:p>
          <a:p>
            <a:pPr>
              <a:buClr>
                <a:schemeClr val="tx1"/>
              </a:buClr>
            </a:pPr>
            <a:endParaRPr lang="en-US" sz="1800" dirty="0">
              <a:latin typeface="Calibri" pitchFamily="34" charset="0"/>
            </a:endParaRPr>
          </a:p>
          <a:p>
            <a:pPr>
              <a:buClr>
                <a:schemeClr val="tx1"/>
              </a:buClr>
            </a:pPr>
            <a:r>
              <a:rPr lang="en-US" altLang="zh-CN" sz="1800" dirty="0">
                <a:solidFill>
                  <a:srgbClr val="0C533A"/>
                </a:solidFill>
                <a:latin typeface="Calibri" pitchFamily="34" charset="0"/>
              </a:rPr>
              <a:t>TV</a:t>
            </a:r>
            <a:r>
              <a:rPr lang="en-US" altLang="zh-CN" sz="1800" dirty="0">
                <a:latin typeface="Calibri" pitchFamily="34" charset="0"/>
              </a:rPr>
              <a:t> is a feature (input) which we can control. We denote it </a:t>
            </a:r>
            <a:r>
              <a:rPr lang="en-US" altLang="zh-CN" sz="1800" b="1" dirty="0">
                <a:solidFill>
                  <a:srgbClr val="0C533A"/>
                </a:solidFill>
                <a:latin typeface="Calibri" pitchFamily="34" charset="0"/>
              </a:rPr>
              <a:t>X</a:t>
            </a:r>
            <a:r>
              <a:rPr lang="en-US" altLang="zh-CN" sz="1800" b="1" baseline="-25000" dirty="0">
                <a:solidFill>
                  <a:srgbClr val="0C533A"/>
                </a:solidFill>
                <a:latin typeface="Calibri" pitchFamily="34" charset="0"/>
              </a:rPr>
              <a:t>1</a:t>
            </a:r>
            <a:r>
              <a:rPr lang="en-US" altLang="zh-CN" sz="1800" dirty="0">
                <a:latin typeface="Calibri" pitchFamily="34" charset="0"/>
              </a:rPr>
              <a:t>. Similarly, </a:t>
            </a:r>
            <a:r>
              <a:rPr lang="en-US" altLang="zh-CN" sz="1800" dirty="0">
                <a:solidFill>
                  <a:srgbClr val="0C533A"/>
                </a:solidFill>
                <a:latin typeface="Calibri" pitchFamily="34" charset="0"/>
              </a:rPr>
              <a:t>Radio</a:t>
            </a:r>
            <a:r>
              <a:rPr lang="en-US" altLang="zh-CN" sz="1800" dirty="0">
                <a:latin typeface="Calibri" pitchFamily="34" charset="0"/>
              </a:rPr>
              <a:t> as </a:t>
            </a:r>
            <a:r>
              <a:rPr lang="en-US" altLang="zh-CN" sz="1800" b="1" dirty="0">
                <a:solidFill>
                  <a:srgbClr val="0C533A"/>
                </a:solidFill>
                <a:latin typeface="Calibri" pitchFamily="34" charset="0"/>
              </a:rPr>
              <a:t>X</a:t>
            </a:r>
            <a:r>
              <a:rPr lang="en-US" altLang="zh-CN" sz="1800" b="1" baseline="-25000" dirty="0">
                <a:solidFill>
                  <a:srgbClr val="0C533A"/>
                </a:solidFill>
                <a:latin typeface="Calibri" pitchFamily="34" charset="0"/>
              </a:rPr>
              <a:t>2</a:t>
            </a:r>
            <a:r>
              <a:rPr lang="en-US" altLang="zh-CN" sz="1800" b="1" dirty="0">
                <a:solidFill>
                  <a:srgbClr val="0C533A"/>
                </a:solidFill>
                <a:latin typeface="Calibri" pitchFamily="34" charset="0"/>
              </a:rPr>
              <a:t> </a:t>
            </a:r>
            <a:r>
              <a:rPr lang="en-US" altLang="zh-CN" sz="1800" dirty="0">
                <a:solidFill>
                  <a:schemeClr val="tx1"/>
                </a:solidFill>
                <a:latin typeface="Calibri" pitchFamily="34" charset="0"/>
              </a:rPr>
              <a:t>,and so on.</a:t>
            </a:r>
            <a:r>
              <a:rPr lang="en-US" sz="1800" dirty="0">
                <a:latin typeface="Calibri" pitchFamily="34" charset="0"/>
              </a:rPr>
              <a:t>  We can refer to the input vector collectively as </a:t>
            </a:r>
          </a:p>
          <a:p>
            <a:pPr marL="0" indent="0">
              <a:buClr>
                <a:schemeClr val="tx1"/>
              </a:buClr>
              <a:buNone/>
            </a:pPr>
            <a:endParaRPr lang="en-US" sz="1800" dirty="0">
              <a:latin typeface="Calibri" pitchFamily="34" charset="0"/>
            </a:endParaRPr>
          </a:p>
          <a:p>
            <a:pPr marL="0" indent="0">
              <a:buClr>
                <a:schemeClr val="tx1"/>
              </a:buClr>
              <a:buNone/>
            </a:pPr>
            <a:endParaRPr lang="en-US" sz="1800" dirty="0">
              <a:latin typeface="Calibri" pitchFamily="34" charset="0"/>
            </a:endParaRPr>
          </a:p>
          <a:p>
            <a:pPr marL="0" indent="0">
              <a:buClr>
                <a:schemeClr val="tx1"/>
              </a:buClr>
              <a:buNone/>
            </a:pPr>
            <a:endParaRPr lang="en-US" sz="1800" dirty="0">
              <a:latin typeface="Calibri" pitchFamily="34" charset="0"/>
            </a:endParaRPr>
          </a:p>
          <a:p>
            <a:pPr marL="0" indent="0">
              <a:buClr>
                <a:schemeClr val="tx1"/>
              </a:buClr>
              <a:buNone/>
            </a:pPr>
            <a:endParaRPr lang="en-US" sz="1800" dirty="0">
              <a:latin typeface="Calibri" pitchFamily="34" charset="0"/>
            </a:endParaRPr>
          </a:p>
          <a:p>
            <a:pPr>
              <a:buClr>
                <a:schemeClr val="tx1"/>
              </a:buClr>
            </a:pPr>
            <a:r>
              <a:rPr lang="en-US" sz="1800" dirty="0">
                <a:latin typeface="Calibri" pitchFamily="34" charset="0"/>
              </a:rPr>
              <a:t>Now we can write our model as        </a:t>
            </a:r>
          </a:p>
          <a:p>
            <a:pPr marL="0" indent="0">
              <a:buClr>
                <a:schemeClr val="tx1"/>
              </a:buClr>
              <a:buNone/>
            </a:pPr>
            <a:r>
              <a:rPr lang="en-US" sz="1800" i="1" dirty="0">
                <a:solidFill>
                  <a:srgbClr val="FF0000"/>
                </a:solidFill>
                <a:latin typeface="Calibri" pitchFamily="34" charset="0"/>
              </a:rPr>
              <a:t>                               </a:t>
            </a:r>
            <a:r>
              <a:rPr lang="en-US" sz="1800" i="1" dirty="0">
                <a:latin typeface="Calibri" pitchFamily="34" charset="0"/>
              </a:rPr>
              <a:t>                        </a:t>
            </a:r>
            <a:r>
              <a:rPr lang="en-US" sz="1800" dirty="0">
                <a:latin typeface="Calibri" pitchFamily="34" charset="0"/>
              </a:rPr>
              <a:t> </a:t>
            </a:r>
            <a:r>
              <a:rPr lang="en-US" altLang="zh-CN" sz="1800" dirty="0">
                <a:latin typeface="Calibri" pitchFamily="34" charset="0"/>
              </a:rPr>
              <a:t>Y  =   </a:t>
            </a:r>
            <a:r>
              <a:rPr lang="en-US" altLang="zh-CN" sz="1800" i="1" dirty="0">
                <a:solidFill>
                  <a:srgbClr val="FF0000"/>
                </a:solidFill>
                <a:latin typeface="Calibri" pitchFamily="34" charset="0"/>
              </a:rPr>
              <a:t>f</a:t>
            </a:r>
            <a:r>
              <a:rPr lang="en-US" altLang="zh-CN" sz="1800" dirty="0">
                <a:latin typeface="Calibri" pitchFamily="34" charset="0"/>
              </a:rPr>
              <a:t>(X) </a:t>
            </a:r>
          </a:p>
          <a:p>
            <a:pPr marL="0" indent="0">
              <a:buClr>
                <a:schemeClr val="tx1"/>
              </a:buClr>
              <a:buNone/>
            </a:pPr>
            <a:r>
              <a:rPr lang="en-US" altLang="zh-CN" sz="1800" dirty="0">
                <a:latin typeface="Calibri" pitchFamily="34" charset="0"/>
              </a:rPr>
              <a:t>                                                        Y  =   </a:t>
            </a:r>
            <a:r>
              <a:rPr lang="en-US" altLang="zh-CN" sz="1800" i="1" dirty="0">
                <a:solidFill>
                  <a:srgbClr val="FF0000"/>
                </a:solidFill>
                <a:latin typeface="Calibri" pitchFamily="34" charset="0"/>
              </a:rPr>
              <a:t>f</a:t>
            </a:r>
            <a:r>
              <a:rPr lang="en-US" altLang="zh-CN" sz="1800" dirty="0">
                <a:latin typeface="Calibri" pitchFamily="34" charset="0"/>
              </a:rPr>
              <a:t>(X) + </a:t>
            </a:r>
            <a:r>
              <a:rPr lang="el-GR" altLang="zh-CN" sz="1800" dirty="0">
                <a:latin typeface="Calibri" panose="020F0502020204030204" pitchFamily="34" charset="0"/>
                <a:cs typeface="Calibri" panose="020F0502020204030204" pitchFamily="34" charset="0"/>
              </a:rPr>
              <a:t>ε</a:t>
            </a:r>
            <a:endParaRPr lang="en-US" sz="1800" i="1" dirty="0">
              <a:latin typeface="Calibri" pitchFamily="34" charset="0"/>
            </a:endParaRPr>
          </a:p>
          <a:p>
            <a:pPr marL="0" indent="0">
              <a:buClr>
                <a:schemeClr val="tx1"/>
              </a:buClr>
              <a:buNone/>
            </a:pPr>
            <a:r>
              <a:rPr lang="en-US" sz="1800" dirty="0">
                <a:latin typeface="Calibri" pitchFamily="34" charset="0"/>
              </a:rPr>
              <a:t>Here </a:t>
            </a:r>
            <a:r>
              <a:rPr lang="en-US" sz="1800" i="1" dirty="0">
                <a:solidFill>
                  <a:srgbClr val="FF0000"/>
                </a:solidFill>
                <a:latin typeface="Calibri" pitchFamily="34" charset="0"/>
              </a:rPr>
              <a:t>f </a:t>
            </a:r>
            <a:r>
              <a:rPr lang="en-US" sz="1800" dirty="0">
                <a:latin typeface="Calibri" pitchFamily="34" charset="0"/>
              </a:rPr>
              <a:t>is some fixed but unknown function. 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FEC1CF2-4008-4C3E-8B4F-599BD014F26F}"/>
              </a:ext>
            </a:extLst>
          </p:cNvPr>
          <p:cNvSpPr txBox="1">
            <a:spLocks/>
          </p:cNvSpPr>
          <p:nvPr/>
        </p:nvSpPr>
        <p:spPr>
          <a:xfrm>
            <a:off x="304800" y="-70337"/>
            <a:ext cx="6477000" cy="9906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 b="0" i="0" kern="1200" baseline="0">
                <a:solidFill>
                  <a:srgbClr val="18453B"/>
                </a:solidFill>
                <a:latin typeface="Gotham-Bold"/>
                <a:ea typeface="ＭＳ Ｐゴシック" charset="-128"/>
                <a:cs typeface="Gotham-Bold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sz="3500" dirty="0">
                <a:solidFill>
                  <a:schemeClr val="bg1"/>
                </a:solidFill>
              </a:rPr>
              <a:t>Notation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30A5269-D149-4C3D-97CA-AEA233132F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6541" y="2403770"/>
            <a:ext cx="1644455" cy="12238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134198D-FAC3-4AF5-AC35-E893167E93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0999" y="2807678"/>
            <a:ext cx="2052842" cy="1003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884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0" dur="20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5" dur="20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0" dur="20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8C157D6-84E4-49C0-A82B-B14E02BE5008}"/>
              </a:ext>
            </a:extLst>
          </p:cNvPr>
          <p:cNvSpPr txBox="1">
            <a:spLocks/>
          </p:cNvSpPr>
          <p:nvPr/>
        </p:nvSpPr>
        <p:spPr>
          <a:xfrm>
            <a:off x="248528" y="0"/>
            <a:ext cx="7784124" cy="990600"/>
          </a:xfrm>
          <a:prstGeom prst="rect">
            <a:avLst/>
          </a:prstGeom>
        </p:spPr>
        <p:txBody>
          <a:bodyPr>
            <a:normAutofit fontScale="925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 b="0" i="0" kern="1200" baseline="0">
                <a:solidFill>
                  <a:srgbClr val="18453B"/>
                </a:solidFill>
                <a:latin typeface="Gotham-Bold"/>
                <a:ea typeface="ＭＳ Ｐゴシック" charset="-128"/>
                <a:cs typeface="Gotham-Bold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Errors in Machine Learning: World is Noisy </a:t>
            </a:r>
            <a:endParaRPr lang="en-US" sz="3500" dirty="0">
              <a:solidFill>
                <a:schemeClr val="bg1"/>
              </a:solidFill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D0A7B9E3-3D13-4A93-A461-6567F95ED23F}"/>
              </a:ext>
            </a:extLst>
          </p:cNvPr>
          <p:cNvSpPr txBox="1">
            <a:spLocks/>
          </p:cNvSpPr>
          <p:nvPr/>
        </p:nvSpPr>
        <p:spPr>
          <a:xfrm>
            <a:off x="359979" y="3429000"/>
            <a:ext cx="8229600" cy="2201008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8453B"/>
              </a:buClr>
              <a:buFont typeface="Arial"/>
              <a:buChar char="•"/>
              <a:defRPr sz="2800" b="0" i="0" kern="1200">
                <a:solidFill>
                  <a:srgbClr val="595959"/>
                </a:solidFill>
                <a:latin typeface="Gotham Book"/>
                <a:ea typeface="ＭＳ Ｐゴシック" charset="-128"/>
                <a:cs typeface="Gotham Book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75000"/>
                  <a:lumOff val="25000"/>
                </a:schemeClr>
              </a:buClr>
              <a:buSzPct val="85000"/>
              <a:buFont typeface="Arial"/>
              <a:buChar char="•"/>
              <a:defRPr sz="2400" b="0" i="0" kern="1200">
                <a:solidFill>
                  <a:srgbClr val="595959"/>
                </a:solidFill>
                <a:latin typeface="Gotham Book"/>
                <a:ea typeface="ＭＳ Ｐゴシック" charset="-128"/>
                <a:cs typeface="Gotham Book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75000"/>
                  <a:lumOff val="25000"/>
                </a:schemeClr>
              </a:buClr>
              <a:buFont typeface="Arial" charset="0"/>
              <a:buChar char="•"/>
              <a:defRPr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Gotham Book"/>
                <a:ea typeface="ＭＳ Ｐゴシック" charset="-128"/>
                <a:cs typeface="Gotham Book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b="0" i="0" kern="1200">
                <a:solidFill>
                  <a:schemeClr val="tx1"/>
                </a:solidFill>
                <a:latin typeface="Gotham Book"/>
                <a:ea typeface="ＭＳ Ｐゴシック" charset="-128"/>
                <a:cs typeface="Gotham Book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b="0" i="0" kern="1200">
                <a:solidFill>
                  <a:schemeClr val="tx1"/>
                </a:solidFill>
                <a:latin typeface="Gotham Book"/>
                <a:ea typeface="ＭＳ Ｐゴシック" charset="-128"/>
                <a:cs typeface="Gotham Book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Clr>
                <a:schemeClr val="tx1"/>
              </a:buClr>
              <a:buFont typeface="Arial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World is too complex to model precisely</a:t>
            </a:r>
          </a:p>
          <a:p>
            <a:pPr marL="457200" indent="-457200">
              <a:buClr>
                <a:schemeClr val="tx1"/>
              </a:buClr>
              <a:buFont typeface="Arial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Measurement error may not be avoidable </a:t>
            </a:r>
          </a:p>
          <a:p>
            <a:pPr marL="457200" indent="-457200">
              <a:buClr>
                <a:schemeClr val="tx1"/>
              </a:buClr>
              <a:buFont typeface="Arial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Many features are not captured </a:t>
            </a:r>
          </a:p>
          <a:p>
            <a:pPr marL="457200" indent="-457200">
              <a:buClr>
                <a:schemeClr val="tx1"/>
              </a:buClr>
              <a:buFont typeface="Arial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The error is where the statistics kicks in. Confidence interval, </a:t>
            </a:r>
            <a:r>
              <a:rPr lang="en-US" dirty="0" err="1">
                <a:solidFill>
                  <a:schemeClr val="tx1"/>
                </a:solidFill>
              </a:rPr>
              <a:t>etc</a:t>
            </a:r>
            <a:r>
              <a:rPr lang="en-US" dirty="0">
                <a:solidFill>
                  <a:schemeClr val="tx1"/>
                </a:solidFill>
              </a:rPr>
              <a:t>….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19809F9-7E47-4A51-924C-882A061BFC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2429" y="1023478"/>
            <a:ext cx="4096322" cy="1314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884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D71C617-289A-4703-B372-C0FAF19429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402" y="1726379"/>
            <a:ext cx="7643446" cy="240257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BB972AD-3415-4DC3-9D82-65DFA21C5A18}"/>
              </a:ext>
            </a:extLst>
          </p:cNvPr>
          <p:cNvSpPr txBox="1"/>
          <p:nvPr/>
        </p:nvSpPr>
        <p:spPr>
          <a:xfrm>
            <a:off x="2208628" y="2433907"/>
            <a:ext cx="68159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Market 1</a:t>
            </a:r>
          </a:p>
          <a:p>
            <a:endParaRPr lang="en-US" sz="1000" dirty="0"/>
          </a:p>
          <a:p>
            <a:r>
              <a:rPr lang="en-US" sz="1000" dirty="0"/>
              <a:t>Market 2</a:t>
            </a:r>
          </a:p>
          <a:p>
            <a:endParaRPr lang="en-US" sz="1000" dirty="0"/>
          </a:p>
          <a:p>
            <a:r>
              <a:rPr lang="en-US" sz="1000" dirty="0"/>
              <a:t>Market 3</a:t>
            </a:r>
          </a:p>
          <a:p>
            <a:endParaRPr lang="en-US" sz="1000" dirty="0"/>
          </a:p>
          <a:p>
            <a:r>
              <a:rPr lang="en-US" sz="1000" dirty="0"/>
              <a:t>Market 4</a:t>
            </a:r>
          </a:p>
          <a:p>
            <a:endParaRPr lang="en-US" sz="1000" dirty="0"/>
          </a:p>
          <a:p>
            <a:r>
              <a:rPr lang="en-US" sz="1000" dirty="0"/>
              <a:t>Market 5</a:t>
            </a:r>
          </a:p>
        </p:txBody>
      </p:sp>
    </p:spTree>
    <p:extLst>
      <p:ext uri="{BB962C8B-B14F-4D97-AF65-F5344CB8AC3E}">
        <p14:creationId xmlns:p14="http://schemas.microsoft.com/office/powerpoint/2010/main" val="30479692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A8BDDA7-E756-4015-BDF1-009326930515}"/>
              </a:ext>
            </a:extLst>
          </p:cNvPr>
          <p:cNvSpPr txBox="1">
            <a:spLocks/>
          </p:cNvSpPr>
          <p:nvPr/>
        </p:nvSpPr>
        <p:spPr>
          <a:xfrm>
            <a:off x="304799" y="541607"/>
            <a:ext cx="7685649" cy="9906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 b="0" i="0" kern="1200" baseline="0">
                <a:solidFill>
                  <a:srgbClr val="18453B"/>
                </a:solidFill>
                <a:latin typeface="Gotham-Bold"/>
                <a:ea typeface="ＭＳ Ｐゴシック" charset="-128"/>
                <a:cs typeface="Gotham-Bold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dirty="0"/>
              <a:t>Supervised Machine Learning Algorithm</a:t>
            </a:r>
            <a:endParaRPr lang="en-US" sz="3500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E2F7393B-787F-4881-B897-DA7DC814EC75}"/>
              </a:ext>
            </a:extLst>
          </p:cNvPr>
          <p:cNvSpPr txBox="1">
            <a:spLocks/>
          </p:cNvSpPr>
          <p:nvPr/>
        </p:nvSpPr>
        <p:spPr>
          <a:xfrm>
            <a:off x="381000" y="1608406"/>
            <a:ext cx="8229600" cy="4953001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8453B"/>
              </a:buClr>
              <a:buFont typeface="Arial"/>
              <a:buChar char="•"/>
              <a:defRPr sz="2800" b="0" i="0" kern="1200">
                <a:solidFill>
                  <a:srgbClr val="595959"/>
                </a:solidFill>
                <a:latin typeface="Gotham Book"/>
                <a:ea typeface="ＭＳ Ｐゴシック" charset="-128"/>
                <a:cs typeface="Gotham Book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75000"/>
                  <a:lumOff val="25000"/>
                </a:schemeClr>
              </a:buClr>
              <a:buSzPct val="85000"/>
              <a:buFont typeface="Arial"/>
              <a:buChar char="•"/>
              <a:defRPr sz="2400" b="0" i="0" kern="1200">
                <a:solidFill>
                  <a:srgbClr val="595959"/>
                </a:solidFill>
                <a:latin typeface="Gotham Book"/>
                <a:ea typeface="ＭＳ Ｐゴシック" charset="-128"/>
                <a:cs typeface="Gotham Book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75000"/>
                  <a:lumOff val="25000"/>
                </a:schemeClr>
              </a:buClr>
              <a:buFont typeface="Arial" charset="0"/>
              <a:buChar char="•"/>
              <a:defRPr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Gotham Book"/>
                <a:ea typeface="ＭＳ Ｐゴシック" charset="-128"/>
                <a:cs typeface="Gotham Book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b="0" i="0" kern="1200">
                <a:solidFill>
                  <a:schemeClr val="tx1"/>
                </a:solidFill>
                <a:latin typeface="Gotham Book"/>
                <a:ea typeface="ＭＳ Ｐゴシック" charset="-128"/>
                <a:cs typeface="Gotham Book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b="0" i="0" kern="1200">
                <a:solidFill>
                  <a:schemeClr val="tx1"/>
                </a:solidFill>
                <a:latin typeface="Gotham Book"/>
                <a:ea typeface="ＭＳ Ｐゴシック" charset="-128"/>
                <a:cs typeface="Gotham Book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Clr>
                <a:schemeClr val="tx1"/>
              </a:buClr>
              <a:buFont typeface="Arial" pitchFamily="34" charset="0"/>
              <a:buChar char="•"/>
            </a:pPr>
            <a:r>
              <a:rPr lang="en-US" sz="3000" b="1" dirty="0">
                <a:solidFill>
                  <a:srgbClr val="0C533A"/>
                </a:solidFill>
              </a:rPr>
              <a:t>Input:</a:t>
            </a:r>
          </a:p>
          <a:p>
            <a:pPr marL="0" indent="0">
              <a:buClr>
                <a:schemeClr val="tx1"/>
              </a:buClr>
              <a:buNone/>
            </a:pPr>
            <a:r>
              <a:rPr lang="en-US" sz="2000" dirty="0">
                <a:solidFill>
                  <a:schemeClr val="tx1"/>
                </a:solidFill>
              </a:rPr>
              <a:t>        Training data-set with features (X) and targets (Y)</a:t>
            </a:r>
          </a:p>
          <a:p>
            <a:pPr>
              <a:buClr>
                <a:schemeClr val="tx1"/>
              </a:buClr>
            </a:pPr>
            <a:endParaRPr lang="en-US" sz="2000" dirty="0">
              <a:solidFill>
                <a:schemeClr val="tx1"/>
              </a:solidFill>
            </a:endParaRPr>
          </a:p>
          <a:p>
            <a:pPr>
              <a:buClr>
                <a:schemeClr val="tx1"/>
              </a:buClr>
            </a:pPr>
            <a:endParaRPr lang="en-US" sz="2000" dirty="0">
              <a:solidFill>
                <a:schemeClr val="tx1"/>
              </a:solidFill>
            </a:endParaRPr>
          </a:p>
          <a:p>
            <a:pPr>
              <a:buClr>
                <a:schemeClr val="tx1"/>
              </a:buClr>
            </a:pPr>
            <a:r>
              <a:rPr lang="en-US" sz="3000" b="1" dirty="0">
                <a:solidFill>
                  <a:srgbClr val="0C533A"/>
                </a:solidFill>
              </a:rPr>
              <a:t>Output:</a:t>
            </a:r>
          </a:p>
          <a:p>
            <a:pPr>
              <a:buClr>
                <a:schemeClr val="tx1"/>
              </a:buClr>
            </a:pPr>
            <a:r>
              <a:rPr lang="en-US" sz="2000" dirty="0">
                <a:solidFill>
                  <a:schemeClr val="tx1"/>
                </a:solidFill>
              </a:rPr>
              <a:t>Prediction function </a:t>
            </a:r>
            <a:r>
              <a:rPr lang="en-US" sz="2000" i="1" dirty="0">
                <a:solidFill>
                  <a:schemeClr val="tx1"/>
                </a:solidFill>
              </a:rPr>
              <a:t>f</a:t>
            </a:r>
          </a:p>
          <a:p>
            <a:pPr marL="0" indent="0">
              <a:buClr>
                <a:schemeClr val="tx1"/>
              </a:buClr>
              <a:buNone/>
            </a:pPr>
            <a:endParaRPr 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8987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A8BDDA7-E756-4015-BDF1-009326930515}"/>
              </a:ext>
            </a:extLst>
          </p:cNvPr>
          <p:cNvSpPr txBox="1">
            <a:spLocks/>
          </p:cNvSpPr>
          <p:nvPr/>
        </p:nvSpPr>
        <p:spPr>
          <a:xfrm>
            <a:off x="809296" y="2801331"/>
            <a:ext cx="7685649" cy="9906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 b="0" i="0" kern="1200" baseline="0">
                <a:solidFill>
                  <a:srgbClr val="18453B"/>
                </a:solidFill>
                <a:latin typeface="Gotham-Bold"/>
                <a:ea typeface="ＭＳ Ｐゴシック" charset="-128"/>
                <a:cs typeface="Gotham-Bold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9pPr>
          </a:lstStyle>
          <a:p>
            <a:pPr algn="ctr"/>
            <a:r>
              <a:rPr lang="en-US" dirty="0"/>
              <a:t>Prediction vs Inference</a:t>
            </a:r>
            <a:endParaRPr lang="en-US" sz="3500" dirty="0"/>
          </a:p>
        </p:txBody>
      </p:sp>
    </p:spTree>
    <p:extLst>
      <p:ext uri="{BB962C8B-B14F-4D97-AF65-F5344CB8AC3E}">
        <p14:creationId xmlns:p14="http://schemas.microsoft.com/office/powerpoint/2010/main" val="42232633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A8BDDA7-E756-4015-BDF1-009326930515}"/>
              </a:ext>
            </a:extLst>
          </p:cNvPr>
          <p:cNvSpPr txBox="1">
            <a:spLocks/>
          </p:cNvSpPr>
          <p:nvPr/>
        </p:nvSpPr>
        <p:spPr>
          <a:xfrm>
            <a:off x="84082" y="636199"/>
            <a:ext cx="7685649" cy="9906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 b="0" i="0" kern="1200" baseline="0">
                <a:solidFill>
                  <a:srgbClr val="18453B"/>
                </a:solidFill>
                <a:latin typeface="Gotham-Bold"/>
                <a:ea typeface="ＭＳ Ｐゴシック" charset="-128"/>
                <a:cs typeface="Gotham-Bold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dirty="0"/>
              <a:t>Prediction</a:t>
            </a:r>
            <a:endParaRPr lang="en-US" sz="35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40B0CF-E380-D6FE-3C91-AF927DEA89E2}"/>
              </a:ext>
            </a:extLst>
          </p:cNvPr>
          <p:cNvSpPr txBox="1"/>
          <p:nvPr/>
        </p:nvSpPr>
        <p:spPr>
          <a:xfrm>
            <a:off x="637168" y="1750405"/>
            <a:ext cx="752937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200" dirty="0">
                <a:solidFill>
                  <a:schemeClr val="tx1"/>
                </a:solidFill>
              </a:rPr>
              <a:t>Prediction: Make predictions about future:</a:t>
            </a:r>
          </a:p>
          <a:p>
            <a:pPr lvl="1" algn="just"/>
            <a:r>
              <a:rPr lang="en-US" sz="1800" dirty="0">
                <a:solidFill>
                  <a:schemeClr val="tx1"/>
                </a:solidFill>
              </a:rPr>
              <a:t>Inputs X are readily available, but output Y is hard to obtain</a:t>
            </a:r>
          </a:p>
        </p:txBody>
      </p:sp>
      <p:pic>
        <p:nvPicPr>
          <p:cNvPr id="6" name="Picture 5" descr="A picture containing schematic&#10;&#10;Description automatically generated">
            <a:extLst>
              <a:ext uri="{FF2B5EF4-FFF2-40B4-BE49-F238E27FC236}">
                <a16:creationId xmlns:a16="http://schemas.microsoft.com/office/drawing/2014/main" id="{FBD10379-C183-E1D0-E48C-5ECC3B75C6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3273" y="2581897"/>
            <a:ext cx="2111485" cy="723434"/>
          </a:xfrm>
          <a:prstGeom prst="rect">
            <a:avLst/>
          </a:prstGeom>
        </p:spPr>
      </p:pic>
      <p:pic>
        <p:nvPicPr>
          <p:cNvPr id="8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DAEB8831-37EC-704E-1BD9-F6125428A5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992" y="3163892"/>
            <a:ext cx="2988442" cy="3093505"/>
          </a:xfrm>
          <a:prstGeom prst="rect">
            <a:avLst/>
          </a:prstGeom>
        </p:spPr>
      </p:pic>
      <p:pic>
        <p:nvPicPr>
          <p:cNvPr id="10" name="Picture 9" descr="Graphical user interface&#10;&#10;Description automatically generated">
            <a:extLst>
              <a:ext uri="{FF2B5EF4-FFF2-40B4-BE49-F238E27FC236}">
                <a16:creationId xmlns:a16="http://schemas.microsoft.com/office/drawing/2014/main" id="{E9910D23-ACBA-7BDA-69FF-A1D6C47004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5651" y="4842424"/>
            <a:ext cx="3776280" cy="1056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4430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8784AC-CBE3-4D90-86A9-29B7010FE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s-ES" dirty="0"/>
              <a:t>Yuying Xie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EB64979-FF53-4BE1-80C1-DCD663DD01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80" y="733280"/>
            <a:ext cx="7409406" cy="3778029"/>
          </a:xfrm>
          <a:prstGeom prst="rect">
            <a:avLst/>
          </a:prstGeom>
        </p:spPr>
      </p:pic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513270BF-47AE-BB38-6C37-4E9DEDDB49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9545" y="4443228"/>
            <a:ext cx="8229600" cy="2125737"/>
          </a:xfrm>
        </p:spPr>
        <p:txBody>
          <a:bodyPr/>
          <a:lstStyle/>
          <a:p>
            <a:pPr lvl="1" indent="-342900"/>
            <a:r>
              <a:rPr lang="en-US" dirty="0">
                <a:solidFill>
                  <a:srgbClr val="064339"/>
                </a:solidFill>
              </a:rPr>
              <a:t>Inputs X are voting records for each Senator</a:t>
            </a:r>
          </a:p>
          <a:p>
            <a:pPr lvl="1" indent="-342900"/>
            <a:r>
              <a:rPr lang="en-US" dirty="0">
                <a:solidFill>
                  <a:srgbClr val="064339"/>
                </a:solidFill>
              </a:rPr>
              <a:t>Output: relationships between Senators</a:t>
            </a:r>
          </a:p>
          <a:p>
            <a:pPr lvl="1" indent="-342900"/>
            <a:r>
              <a:rPr lang="en-US" dirty="0">
                <a:solidFill>
                  <a:srgbClr val="064339"/>
                </a:solidFill>
              </a:rPr>
              <a:t>When training the model, no output is available.</a:t>
            </a:r>
          </a:p>
          <a:p>
            <a:pPr lvl="1" indent="-342900"/>
            <a:r>
              <a:rPr lang="en-US" dirty="0">
                <a:solidFill>
                  <a:srgbClr val="064339"/>
                </a:solidFill>
              </a:rPr>
              <a:t>Unsupervised learning </a:t>
            </a:r>
          </a:p>
        </p:txBody>
      </p:sp>
    </p:spTree>
    <p:extLst>
      <p:ext uri="{BB962C8B-B14F-4D97-AF65-F5344CB8AC3E}">
        <p14:creationId xmlns:p14="http://schemas.microsoft.com/office/powerpoint/2010/main" val="4187496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07C5C96-66AF-4BFD-80B4-BE0E46F3B28D}"/>
              </a:ext>
            </a:extLst>
          </p:cNvPr>
          <p:cNvSpPr txBox="1">
            <a:spLocks/>
          </p:cNvSpPr>
          <p:nvPr/>
        </p:nvSpPr>
        <p:spPr>
          <a:xfrm>
            <a:off x="219219" y="-91440"/>
            <a:ext cx="6477000" cy="9906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 b="0" i="0" kern="1200" baseline="0">
                <a:solidFill>
                  <a:srgbClr val="18453B"/>
                </a:solidFill>
                <a:latin typeface="Gotham-Bold"/>
                <a:ea typeface="ＭＳ Ｐゴシック" charset="-128"/>
                <a:cs typeface="Gotham-Bold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sz="3500" dirty="0">
                <a:solidFill>
                  <a:schemeClr val="bg1"/>
                </a:solidFill>
              </a:rPr>
              <a:t>Is there an</a:t>
            </a:r>
            <a:r>
              <a:rPr lang="zh-CN" altLang="en-US" sz="3500" dirty="0">
                <a:solidFill>
                  <a:schemeClr val="bg1"/>
                </a:solidFill>
              </a:rPr>
              <a:t> </a:t>
            </a:r>
            <a:r>
              <a:rPr lang="en-US" altLang="zh-CN" sz="3500" dirty="0">
                <a:solidFill>
                  <a:schemeClr val="bg1"/>
                </a:solidFill>
              </a:rPr>
              <a:t>Ideal</a:t>
            </a:r>
            <a:r>
              <a:rPr lang="zh-CN" altLang="en-US" sz="3500" dirty="0">
                <a:solidFill>
                  <a:schemeClr val="bg1"/>
                </a:solidFill>
              </a:rPr>
              <a:t> </a:t>
            </a:r>
            <a:r>
              <a:rPr lang="en-US" altLang="zh-CN" sz="3500" i="1" dirty="0">
                <a:solidFill>
                  <a:schemeClr val="bg1"/>
                </a:solidFill>
              </a:rPr>
              <a:t>f</a:t>
            </a:r>
            <a:r>
              <a:rPr lang="en-US" altLang="zh-CN" sz="3500" dirty="0">
                <a:solidFill>
                  <a:schemeClr val="bg1"/>
                </a:solidFill>
              </a:rPr>
              <a:t>(X)?</a:t>
            </a:r>
            <a:endParaRPr lang="en-US" sz="3500" dirty="0">
              <a:solidFill>
                <a:schemeClr val="bg1"/>
              </a:solidFill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BB7DFD4A-FF5C-4EF2-93A7-A20F3B4A7EAA}"/>
              </a:ext>
            </a:extLst>
          </p:cNvPr>
          <p:cNvSpPr txBox="1">
            <a:spLocks/>
          </p:cNvSpPr>
          <p:nvPr/>
        </p:nvSpPr>
        <p:spPr>
          <a:xfrm>
            <a:off x="219218" y="3278629"/>
            <a:ext cx="9199101" cy="326284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8453B"/>
              </a:buClr>
              <a:buFont typeface="Arial"/>
              <a:buChar char="•"/>
              <a:defRPr sz="2800" b="0" i="0" kern="1200">
                <a:solidFill>
                  <a:srgbClr val="595959"/>
                </a:solidFill>
                <a:latin typeface="Gotham Book"/>
                <a:ea typeface="ＭＳ Ｐゴシック" charset="-128"/>
                <a:cs typeface="Gotham Book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75000"/>
                  <a:lumOff val="25000"/>
                </a:schemeClr>
              </a:buClr>
              <a:buSzPct val="85000"/>
              <a:buFont typeface="Arial"/>
              <a:buChar char="•"/>
              <a:defRPr sz="2400" b="0" i="0" kern="1200">
                <a:solidFill>
                  <a:srgbClr val="595959"/>
                </a:solidFill>
                <a:latin typeface="Gotham Book"/>
                <a:ea typeface="ＭＳ Ｐゴシック" charset="-128"/>
                <a:cs typeface="Gotham Book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75000"/>
                  <a:lumOff val="25000"/>
                </a:schemeClr>
              </a:buClr>
              <a:buFont typeface="Arial" charset="0"/>
              <a:buChar char="•"/>
              <a:defRPr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Gotham Book"/>
                <a:ea typeface="ＭＳ Ｐゴシック" charset="-128"/>
                <a:cs typeface="Gotham Book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b="0" i="0" kern="1200">
                <a:solidFill>
                  <a:schemeClr val="tx1"/>
                </a:solidFill>
                <a:latin typeface="Gotham Book"/>
                <a:ea typeface="ＭＳ Ｐゴシック" charset="-128"/>
                <a:cs typeface="Gotham Book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b="0" i="0" kern="1200">
                <a:solidFill>
                  <a:schemeClr val="tx1"/>
                </a:solidFill>
                <a:latin typeface="Gotham Book"/>
                <a:ea typeface="ＭＳ Ｐゴシック" charset="-128"/>
                <a:cs typeface="Gotham Book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2200" dirty="0">
                <a:solidFill>
                  <a:schemeClr val="tx1"/>
                </a:solidFill>
              </a:rPr>
              <a:t>Given X = 4, what is ‘the best’ prediction for Y? or what can an Oracle say?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E71A43-EBB1-4895-B157-D95A29243B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8223" y="692769"/>
            <a:ext cx="5424263" cy="2587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869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07C5C96-66AF-4BFD-80B4-BE0E46F3B28D}"/>
              </a:ext>
            </a:extLst>
          </p:cNvPr>
          <p:cNvSpPr txBox="1">
            <a:spLocks/>
          </p:cNvSpPr>
          <p:nvPr/>
        </p:nvSpPr>
        <p:spPr>
          <a:xfrm>
            <a:off x="219219" y="-91440"/>
            <a:ext cx="6477000" cy="9906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 b="0" i="0" kern="1200" baseline="0">
                <a:solidFill>
                  <a:srgbClr val="18453B"/>
                </a:solidFill>
                <a:latin typeface="Gotham-Bold"/>
                <a:ea typeface="ＭＳ Ｐゴシック" charset="-128"/>
                <a:cs typeface="Gotham-Bold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sz="3500" dirty="0">
                <a:solidFill>
                  <a:schemeClr val="bg1"/>
                </a:solidFill>
              </a:rPr>
              <a:t>Is there an</a:t>
            </a:r>
            <a:r>
              <a:rPr lang="zh-CN" altLang="en-US" sz="3500" dirty="0">
                <a:solidFill>
                  <a:schemeClr val="bg1"/>
                </a:solidFill>
              </a:rPr>
              <a:t> </a:t>
            </a:r>
            <a:r>
              <a:rPr lang="en-US" altLang="zh-CN" sz="3500" dirty="0">
                <a:solidFill>
                  <a:schemeClr val="bg1"/>
                </a:solidFill>
              </a:rPr>
              <a:t>Ideal</a:t>
            </a:r>
            <a:r>
              <a:rPr lang="zh-CN" altLang="en-US" sz="3500" dirty="0">
                <a:solidFill>
                  <a:schemeClr val="bg1"/>
                </a:solidFill>
              </a:rPr>
              <a:t> </a:t>
            </a:r>
            <a:r>
              <a:rPr lang="en-US" altLang="zh-CN" sz="3500" i="1" dirty="0">
                <a:solidFill>
                  <a:schemeClr val="bg1"/>
                </a:solidFill>
              </a:rPr>
              <a:t>f</a:t>
            </a:r>
            <a:r>
              <a:rPr lang="en-US" altLang="zh-CN" sz="3500" dirty="0">
                <a:solidFill>
                  <a:schemeClr val="bg1"/>
                </a:solidFill>
              </a:rPr>
              <a:t>(X)?</a:t>
            </a:r>
            <a:endParaRPr lang="en-US" sz="3500" dirty="0">
              <a:solidFill>
                <a:schemeClr val="bg1"/>
              </a:solidFill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BB7DFD4A-FF5C-4EF2-93A7-A20F3B4A7EAA}"/>
              </a:ext>
            </a:extLst>
          </p:cNvPr>
          <p:cNvSpPr txBox="1">
            <a:spLocks/>
          </p:cNvSpPr>
          <p:nvPr/>
        </p:nvSpPr>
        <p:spPr>
          <a:xfrm>
            <a:off x="219218" y="3278629"/>
            <a:ext cx="9199101" cy="326284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8453B"/>
              </a:buClr>
              <a:buFont typeface="Arial"/>
              <a:buChar char="•"/>
              <a:defRPr sz="2800" b="0" i="0" kern="1200">
                <a:solidFill>
                  <a:srgbClr val="595959"/>
                </a:solidFill>
                <a:latin typeface="Gotham Book"/>
                <a:ea typeface="ＭＳ Ｐゴシック" charset="-128"/>
                <a:cs typeface="Gotham Book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75000"/>
                  <a:lumOff val="25000"/>
                </a:schemeClr>
              </a:buClr>
              <a:buSzPct val="85000"/>
              <a:buFont typeface="Arial"/>
              <a:buChar char="•"/>
              <a:defRPr sz="2400" b="0" i="0" kern="1200">
                <a:solidFill>
                  <a:srgbClr val="595959"/>
                </a:solidFill>
                <a:latin typeface="Gotham Book"/>
                <a:ea typeface="ＭＳ Ｐゴシック" charset="-128"/>
                <a:cs typeface="Gotham Book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75000"/>
                  <a:lumOff val="25000"/>
                </a:schemeClr>
              </a:buClr>
              <a:buFont typeface="Arial" charset="0"/>
              <a:buChar char="•"/>
              <a:defRPr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Gotham Book"/>
                <a:ea typeface="ＭＳ Ｐゴシック" charset="-128"/>
                <a:cs typeface="Gotham Book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b="0" i="0" kern="1200">
                <a:solidFill>
                  <a:schemeClr val="tx1"/>
                </a:solidFill>
                <a:latin typeface="Gotham Book"/>
                <a:ea typeface="ＭＳ Ｐゴシック" charset="-128"/>
                <a:cs typeface="Gotham Book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b="0" i="0" kern="1200">
                <a:solidFill>
                  <a:schemeClr val="tx1"/>
                </a:solidFill>
                <a:latin typeface="Gotham Book"/>
                <a:ea typeface="ＭＳ Ｐゴシック" charset="-128"/>
                <a:cs typeface="Gotham Book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2200" dirty="0">
                <a:solidFill>
                  <a:schemeClr val="tx1"/>
                </a:solidFill>
              </a:rPr>
              <a:t>Given X = 4, what is ‘the best’ prediction for Y? or what can an Oracle say?</a:t>
            </a:r>
          </a:p>
          <a:p>
            <a:pPr algn="just"/>
            <a:r>
              <a:rPr lang="en-US" sz="2200" dirty="0">
                <a:solidFill>
                  <a:schemeClr val="tx1"/>
                </a:solidFill>
              </a:rPr>
              <a:t>A good value is </a:t>
            </a:r>
          </a:p>
          <a:p>
            <a:pPr algn="just"/>
            <a:endParaRPr lang="en-US" sz="2200" dirty="0">
              <a:solidFill>
                <a:schemeClr val="tx1"/>
              </a:solidFill>
            </a:endParaRPr>
          </a:p>
          <a:p>
            <a:pPr marL="0" indent="0" algn="just">
              <a:buNone/>
            </a:pPr>
            <a:r>
              <a:rPr lang="en-US" sz="2200" dirty="0">
                <a:solidFill>
                  <a:schemeClr val="tx1"/>
                </a:solidFill>
              </a:rPr>
              <a:t>      where </a:t>
            </a:r>
            <a:r>
              <a:rPr lang="en-US" sz="2200" dirty="0">
                <a:solidFill>
                  <a:srgbClr val="0C533A"/>
                </a:solidFill>
              </a:rPr>
              <a:t>E(Y|X = 4) </a:t>
            </a:r>
            <a:r>
              <a:rPr lang="en-US" sz="2200" dirty="0">
                <a:solidFill>
                  <a:schemeClr val="tx1"/>
                </a:solidFill>
              </a:rPr>
              <a:t>is the </a:t>
            </a:r>
            <a:r>
              <a:rPr lang="en-US" sz="2200" dirty="0">
                <a:solidFill>
                  <a:srgbClr val="0C533A"/>
                </a:solidFill>
              </a:rPr>
              <a:t>expected value</a:t>
            </a:r>
            <a:r>
              <a:rPr lang="en-US" sz="2200" dirty="0">
                <a:solidFill>
                  <a:schemeClr val="tx1"/>
                </a:solidFill>
              </a:rPr>
              <a:t> of Y given (condition on) X = 4.</a:t>
            </a:r>
          </a:p>
          <a:p>
            <a:pPr algn="just"/>
            <a:r>
              <a:rPr lang="en-US" sz="2200" dirty="0">
                <a:solidFill>
                  <a:schemeClr val="tx1"/>
                </a:solidFill>
              </a:rPr>
              <a:t>This                             is called the </a:t>
            </a:r>
            <a:r>
              <a:rPr lang="en-US" sz="2200" b="1" dirty="0">
                <a:solidFill>
                  <a:srgbClr val="0C533A"/>
                </a:solidFill>
              </a:rPr>
              <a:t>regression function </a:t>
            </a:r>
            <a:r>
              <a:rPr lang="en-US" altLang="zh-CN" sz="2200" b="1" dirty="0">
                <a:solidFill>
                  <a:srgbClr val="0C533A"/>
                </a:solidFill>
              </a:rPr>
              <a:t>or Oracle function</a:t>
            </a:r>
            <a:r>
              <a:rPr lang="en-US" sz="2200" dirty="0">
                <a:solidFill>
                  <a:schemeClr val="tx1"/>
                </a:solidFill>
              </a:rPr>
              <a:t>.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E71A43-EBB1-4895-B157-D95A29243B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8223" y="692769"/>
            <a:ext cx="5424263" cy="25870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02CA07B-6CB6-4BE0-9357-A27DB6C5C0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0764" y="3958080"/>
            <a:ext cx="2820891" cy="62294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1A22B70-F2FF-46A2-B0E2-CB3FF25866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9248" y="4948156"/>
            <a:ext cx="1580495" cy="311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142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07C5C96-66AF-4BFD-80B4-BE0E46F3B28D}"/>
              </a:ext>
            </a:extLst>
          </p:cNvPr>
          <p:cNvSpPr txBox="1">
            <a:spLocks/>
          </p:cNvSpPr>
          <p:nvPr/>
        </p:nvSpPr>
        <p:spPr>
          <a:xfrm>
            <a:off x="199290" y="-84407"/>
            <a:ext cx="6477000" cy="9906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 b="0" i="0" kern="1200" baseline="0">
                <a:solidFill>
                  <a:srgbClr val="18453B"/>
                </a:solidFill>
                <a:latin typeface="Gotham-Bold"/>
                <a:ea typeface="ＭＳ Ｐゴシック" charset="-128"/>
                <a:cs typeface="Gotham-Bold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sz="3500" dirty="0">
                <a:solidFill>
                  <a:schemeClr val="bg1"/>
                </a:solidFill>
              </a:rPr>
              <a:t>The regression function </a:t>
            </a:r>
            <a:r>
              <a:rPr lang="en-US" sz="3500" i="1" dirty="0">
                <a:solidFill>
                  <a:schemeClr val="bg1"/>
                </a:solidFill>
              </a:rPr>
              <a:t>f(x)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D6F9241F-CEF0-47B5-A92D-32258C90E8D4}"/>
              </a:ext>
            </a:extLst>
          </p:cNvPr>
          <p:cNvSpPr txBox="1">
            <a:spLocks/>
          </p:cNvSpPr>
          <p:nvPr/>
        </p:nvSpPr>
        <p:spPr>
          <a:xfrm>
            <a:off x="310662" y="1409699"/>
            <a:ext cx="7391400" cy="4038601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8453B"/>
              </a:buClr>
              <a:buFont typeface="Arial"/>
              <a:buChar char="•"/>
              <a:defRPr sz="2800" b="0" i="0" kern="1200">
                <a:solidFill>
                  <a:srgbClr val="595959"/>
                </a:solidFill>
                <a:latin typeface="Gotham Book"/>
                <a:ea typeface="ＭＳ Ｐゴシック" charset="-128"/>
                <a:cs typeface="Gotham Book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75000"/>
                  <a:lumOff val="25000"/>
                </a:schemeClr>
              </a:buClr>
              <a:buSzPct val="85000"/>
              <a:buFont typeface="Arial"/>
              <a:buChar char="•"/>
              <a:defRPr sz="2400" b="0" i="0" kern="1200">
                <a:solidFill>
                  <a:srgbClr val="595959"/>
                </a:solidFill>
                <a:latin typeface="Gotham Book"/>
                <a:ea typeface="ＭＳ Ｐゴシック" charset="-128"/>
                <a:cs typeface="Gotham Book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75000"/>
                  <a:lumOff val="25000"/>
                </a:schemeClr>
              </a:buClr>
              <a:buFont typeface="Arial" charset="0"/>
              <a:buChar char="•"/>
              <a:defRPr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Gotham Book"/>
                <a:ea typeface="ＭＳ Ｐゴシック" charset="-128"/>
                <a:cs typeface="Gotham Book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b="0" i="0" kern="1200">
                <a:solidFill>
                  <a:schemeClr val="tx1"/>
                </a:solidFill>
                <a:latin typeface="Gotham Book"/>
                <a:ea typeface="ＭＳ Ｐゴシック" charset="-128"/>
                <a:cs typeface="Gotham Book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b="0" i="0" kern="1200">
                <a:solidFill>
                  <a:schemeClr val="tx1"/>
                </a:solidFill>
                <a:latin typeface="Gotham Book"/>
                <a:ea typeface="ＭＳ Ｐゴシック" charset="-128"/>
                <a:cs typeface="Gotham Book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dirty="0"/>
          </a:p>
          <a:p>
            <a:pPr>
              <a:buClrTx/>
              <a:buFont typeface="Arial" pitchFamily="34" charset="0"/>
              <a:buChar char="•"/>
            </a:pPr>
            <a:r>
              <a:rPr lang="en-US" sz="2000" dirty="0"/>
              <a:t>The regression function is also defined for vector X as</a:t>
            </a:r>
          </a:p>
          <a:p>
            <a:pPr>
              <a:buClrTx/>
              <a:buFont typeface="Arial" pitchFamily="34" charset="0"/>
              <a:buChar char="•"/>
            </a:pPr>
            <a:endParaRPr lang="en-US" sz="2000" dirty="0"/>
          </a:p>
          <a:p>
            <a:pPr>
              <a:buClrTx/>
              <a:buFont typeface="Arial" pitchFamily="34" charset="0"/>
              <a:buChar char="•"/>
            </a:pPr>
            <a:endParaRPr lang="en-US" sz="2000" dirty="0"/>
          </a:p>
          <a:p>
            <a:pPr>
              <a:buClrTx/>
              <a:buFont typeface="Arial" pitchFamily="34" charset="0"/>
              <a:buChar char="•"/>
            </a:pPr>
            <a:r>
              <a:rPr lang="en-US" sz="2000" dirty="0"/>
              <a:t>                         is the </a:t>
            </a:r>
            <a:r>
              <a:rPr lang="en-US" sz="2000" dirty="0">
                <a:solidFill>
                  <a:srgbClr val="0C533A"/>
                </a:solidFill>
              </a:rPr>
              <a:t>best predictor </a:t>
            </a:r>
            <a:r>
              <a:rPr lang="en-US" sz="2000" dirty="0"/>
              <a:t>of Y given x in what sense?</a:t>
            </a:r>
          </a:p>
          <a:p>
            <a:pPr marL="0" indent="0">
              <a:buClrTx/>
              <a:buNone/>
            </a:pPr>
            <a:r>
              <a:rPr lang="en-US" sz="2000" dirty="0"/>
              <a:t>It is the best for </a:t>
            </a:r>
            <a:r>
              <a:rPr lang="en-US" sz="2000" b="1" dirty="0">
                <a:solidFill>
                  <a:srgbClr val="FF0000"/>
                </a:solidFill>
              </a:rPr>
              <a:t>the mean-squared prediction error </a:t>
            </a:r>
            <a:r>
              <a:rPr lang="en-US" sz="2000" dirty="0"/>
              <a:t>over all function </a:t>
            </a:r>
            <a:r>
              <a:rPr lang="en-US" sz="2000" i="1" dirty="0"/>
              <a:t>g(.)</a:t>
            </a:r>
            <a:r>
              <a:rPr lang="en-US" sz="2000" dirty="0"/>
              <a:t> at all points X = x. </a:t>
            </a:r>
          </a:p>
          <a:p>
            <a:pPr>
              <a:buClrTx/>
              <a:buFont typeface="Arial" pitchFamily="34" charset="0"/>
              <a:buChar char="•"/>
            </a:pPr>
            <a:endParaRPr lang="en-US" sz="2000" dirty="0"/>
          </a:p>
          <a:p>
            <a:pPr>
              <a:buClrTx/>
              <a:buFont typeface="Arial" pitchFamily="34" charset="0"/>
              <a:buChar char="•"/>
            </a:pPr>
            <a:endParaRPr lang="en-US" sz="2000" dirty="0"/>
          </a:p>
          <a:p>
            <a:pPr>
              <a:buClrTx/>
              <a:buFont typeface="Arial" pitchFamily="34" charset="0"/>
              <a:buChar char="•"/>
            </a:pPr>
            <a:r>
              <a:rPr lang="en-US" sz="2000" b="1" dirty="0">
                <a:solidFill>
                  <a:srgbClr val="FF0000"/>
                </a:solidFill>
              </a:rPr>
              <a:t>Q: </a:t>
            </a:r>
            <a:r>
              <a:rPr lang="en-US" altLang="zh-CN" sz="2000" b="1" dirty="0">
                <a:solidFill>
                  <a:srgbClr val="FF0000"/>
                </a:solidFill>
              </a:rPr>
              <a:t>Let’s prove it.</a:t>
            </a:r>
            <a:endParaRPr lang="en-US" sz="2000" b="1" dirty="0">
              <a:solidFill>
                <a:srgbClr val="FF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81B8519-9036-452E-8679-3A5C7B0588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6848" y="2252743"/>
            <a:ext cx="4629441" cy="28651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6ED813E-974D-45A3-8BB8-A13DED7F5C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658" y="2891520"/>
            <a:ext cx="1580495" cy="31114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49D44B9-23C1-4DB0-B7D1-E79DFDA246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4286" y="3913876"/>
            <a:ext cx="4315427" cy="809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396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07C5C96-66AF-4BFD-80B4-BE0E46F3B28D}"/>
              </a:ext>
            </a:extLst>
          </p:cNvPr>
          <p:cNvSpPr txBox="1">
            <a:spLocks/>
          </p:cNvSpPr>
          <p:nvPr/>
        </p:nvSpPr>
        <p:spPr>
          <a:xfrm>
            <a:off x="199290" y="-84407"/>
            <a:ext cx="6477000" cy="9906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 b="0" i="0" kern="1200" baseline="0">
                <a:solidFill>
                  <a:srgbClr val="18453B"/>
                </a:solidFill>
                <a:latin typeface="Gotham-Bold"/>
                <a:ea typeface="ＭＳ Ｐゴシック" charset="-128"/>
                <a:cs typeface="Gotham-Bold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sz="3500" i="1" dirty="0">
                <a:solidFill>
                  <a:schemeClr val="bg1"/>
                </a:solidFill>
              </a:rPr>
              <a:t>Recap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D6F9241F-CEF0-47B5-A92D-32258C90E8D4}"/>
              </a:ext>
            </a:extLst>
          </p:cNvPr>
          <p:cNvSpPr txBox="1">
            <a:spLocks/>
          </p:cNvSpPr>
          <p:nvPr/>
        </p:nvSpPr>
        <p:spPr>
          <a:xfrm>
            <a:off x="310662" y="673875"/>
            <a:ext cx="8664526" cy="4038601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8453B"/>
              </a:buClr>
              <a:buFont typeface="Arial"/>
              <a:buChar char="•"/>
              <a:defRPr sz="2800" b="0" i="0" kern="1200">
                <a:solidFill>
                  <a:srgbClr val="595959"/>
                </a:solidFill>
                <a:latin typeface="Gotham Book"/>
                <a:ea typeface="ＭＳ Ｐゴシック" charset="-128"/>
                <a:cs typeface="Gotham Book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75000"/>
                  <a:lumOff val="25000"/>
                </a:schemeClr>
              </a:buClr>
              <a:buSzPct val="85000"/>
              <a:buFont typeface="Arial"/>
              <a:buChar char="•"/>
              <a:defRPr sz="2400" b="0" i="0" kern="1200">
                <a:solidFill>
                  <a:srgbClr val="595959"/>
                </a:solidFill>
                <a:latin typeface="Gotham Book"/>
                <a:ea typeface="ＭＳ Ｐゴシック" charset="-128"/>
                <a:cs typeface="Gotham Book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75000"/>
                  <a:lumOff val="25000"/>
                </a:schemeClr>
              </a:buClr>
              <a:buFont typeface="Arial" charset="0"/>
              <a:buChar char="•"/>
              <a:defRPr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Gotham Book"/>
                <a:ea typeface="ＭＳ Ｐゴシック" charset="-128"/>
                <a:cs typeface="Gotham Book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b="0" i="0" kern="1200">
                <a:solidFill>
                  <a:schemeClr val="tx1"/>
                </a:solidFill>
                <a:latin typeface="Gotham Book"/>
                <a:ea typeface="ＭＳ Ｐゴシック" charset="-128"/>
                <a:cs typeface="Gotham Book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b="0" i="0" kern="1200">
                <a:solidFill>
                  <a:schemeClr val="tx1"/>
                </a:solidFill>
                <a:latin typeface="Gotham Book"/>
                <a:ea typeface="ＭＳ Ｐゴシック" charset="-128"/>
                <a:cs typeface="Gotham Book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dirty="0"/>
          </a:p>
          <a:p>
            <a:pPr>
              <a:buClrTx/>
              <a:buFont typeface="Arial" pitchFamily="34" charset="0"/>
              <a:buChar char="•"/>
            </a:pPr>
            <a:r>
              <a:rPr lang="en-US" sz="2000" dirty="0"/>
              <a:t>Given two random variables X and Y with joint probability density function   </a:t>
            </a:r>
          </a:p>
          <a:p>
            <a:pPr>
              <a:buClrTx/>
              <a:buFont typeface="Arial" pitchFamily="34" charset="0"/>
              <a:buChar char="•"/>
            </a:pPr>
            <a:endParaRPr lang="en-US" sz="2000" dirty="0"/>
          </a:p>
          <a:p>
            <a:pPr>
              <a:buClrTx/>
              <a:buFont typeface="Arial" pitchFamily="34" charset="0"/>
              <a:buChar char="•"/>
            </a:pPr>
            <a:endParaRPr lang="en-US" sz="2000" dirty="0"/>
          </a:p>
          <a:p>
            <a:pPr>
              <a:buClrTx/>
              <a:buFont typeface="Arial" pitchFamily="34" charset="0"/>
              <a:buChar char="•"/>
            </a:pPr>
            <a:r>
              <a:rPr lang="en-US" sz="2000" dirty="0"/>
              <a:t>E(Y) = </a:t>
            </a:r>
          </a:p>
          <a:p>
            <a:pPr>
              <a:buClrTx/>
              <a:buFont typeface="Arial" pitchFamily="34" charset="0"/>
              <a:buChar char="•"/>
            </a:pPr>
            <a:endParaRPr lang="en-US" sz="2000" dirty="0"/>
          </a:p>
          <a:p>
            <a:pPr>
              <a:buClrTx/>
              <a:buFont typeface="Arial" pitchFamily="34" charset="0"/>
              <a:buChar char="•"/>
            </a:pPr>
            <a:r>
              <a:rPr lang="en-US" sz="2000" dirty="0"/>
              <a:t>E(Y|X = x) =?</a:t>
            </a:r>
          </a:p>
          <a:p>
            <a:pPr marL="0" indent="0">
              <a:buClrTx/>
              <a:buNone/>
            </a:pPr>
            <a:endParaRPr lang="en-US" sz="2000" dirty="0"/>
          </a:p>
          <a:p>
            <a:pPr>
              <a:buClrTx/>
              <a:buFont typeface="Arial" pitchFamily="34" charset="0"/>
              <a:buChar char="•"/>
            </a:pPr>
            <a:endParaRPr lang="en-US" sz="2000" dirty="0"/>
          </a:p>
          <a:p>
            <a:pPr>
              <a:buClrTx/>
              <a:buFont typeface="Arial" pitchFamily="34" charset="0"/>
              <a:buChar char="•"/>
            </a:pPr>
            <a:r>
              <a:rPr lang="en-US" sz="2000" dirty="0"/>
              <a:t>E(</a:t>
            </a:r>
            <a:r>
              <a:rPr lang="en-US" sz="2000" i="1" dirty="0"/>
              <a:t>f</a:t>
            </a:r>
            <a:r>
              <a:rPr lang="en-US" sz="2000" dirty="0"/>
              <a:t>(Y) – </a:t>
            </a:r>
            <a:r>
              <a:rPr lang="en-US" sz="2000" i="1" dirty="0"/>
              <a:t>g</a:t>
            </a:r>
            <a:r>
              <a:rPr lang="en-US" sz="2000" dirty="0"/>
              <a:t>(X) | X = x) = ?</a:t>
            </a:r>
          </a:p>
          <a:p>
            <a:pPr>
              <a:buClrTx/>
              <a:buFont typeface="Arial" pitchFamily="34" charset="0"/>
              <a:buChar char="•"/>
            </a:pPr>
            <a:endParaRPr lang="en-US" sz="2000" b="1" dirty="0">
              <a:solidFill>
                <a:srgbClr val="FF00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A81D1B3-EB07-4220-9C86-C151982E97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3439" y="1091101"/>
            <a:ext cx="733527" cy="34294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BA97261-2709-4F4C-A1CB-7B45700CA3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6624" y="2006150"/>
            <a:ext cx="1485692" cy="68702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D12C735-113A-4D98-97EB-67E2BA2FED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1646" y="3009741"/>
            <a:ext cx="3674089" cy="883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225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07C5C96-66AF-4BFD-80B4-BE0E46F3B28D}"/>
              </a:ext>
            </a:extLst>
          </p:cNvPr>
          <p:cNvSpPr txBox="1">
            <a:spLocks/>
          </p:cNvSpPr>
          <p:nvPr/>
        </p:nvSpPr>
        <p:spPr>
          <a:xfrm>
            <a:off x="199290" y="-84407"/>
            <a:ext cx="6477000" cy="9906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 b="0" i="0" kern="1200" baseline="0">
                <a:solidFill>
                  <a:srgbClr val="18453B"/>
                </a:solidFill>
                <a:latin typeface="Gotham-Bold"/>
                <a:ea typeface="ＭＳ Ｐゴシック" charset="-128"/>
                <a:cs typeface="Gotham-Bold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sz="3500" dirty="0">
                <a:solidFill>
                  <a:schemeClr val="bg1"/>
                </a:solidFill>
              </a:rPr>
              <a:t>The regression function </a:t>
            </a:r>
            <a:r>
              <a:rPr lang="en-US" sz="3500" i="1" dirty="0">
                <a:solidFill>
                  <a:schemeClr val="bg1"/>
                </a:solidFill>
              </a:rPr>
              <a:t>f(x)</a:t>
            </a:r>
          </a:p>
        </p:txBody>
      </p:sp>
    </p:spTree>
    <p:extLst>
      <p:ext uri="{BB962C8B-B14F-4D97-AF65-F5344CB8AC3E}">
        <p14:creationId xmlns:p14="http://schemas.microsoft.com/office/powerpoint/2010/main" val="27745931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07C5C96-66AF-4BFD-80B4-BE0E46F3B28D}"/>
              </a:ext>
            </a:extLst>
          </p:cNvPr>
          <p:cNvSpPr txBox="1">
            <a:spLocks/>
          </p:cNvSpPr>
          <p:nvPr/>
        </p:nvSpPr>
        <p:spPr>
          <a:xfrm>
            <a:off x="199290" y="-84407"/>
            <a:ext cx="6477000" cy="9906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 b="0" i="0" kern="1200" baseline="0">
                <a:solidFill>
                  <a:srgbClr val="18453B"/>
                </a:solidFill>
                <a:latin typeface="Gotham-Bold"/>
                <a:ea typeface="ＭＳ Ｐゴシック" charset="-128"/>
                <a:cs typeface="Gotham-Bold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sz="3500" dirty="0">
                <a:solidFill>
                  <a:schemeClr val="bg1"/>
                </a:solidFill>
              </a:rPr>
              <a:t>The regression function </a:t>
            </a:r>
            <a:r>
              <a:rPr lang="en-US" sz="3500" i="1" dirty="0">
                <a:solidFill>
                  <a:schemeClr val="bg1"/>
                </a:solidFill>
              </a:rPr>
              <a:t>f(x)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D6F9241F-CEF0-47B5-A92D-32258C90E8D4}"/>
              </a:ext>
            </a:extLst>
          </p:cNvPr>
          <p:cNvSpPr txBox="1">
            <a:spLocks/>
          </p:cNvSpPr>
          <p:nvPr/>
        </p:nvSpPr>
        <p:spPr>
          <a:xfrm>
            <a:off x="310662" y="1409699"/>
            <a:ext cx="7391400" cy="4038601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8453B"/>
              </a:buClr>
              <a:buFont typeface="Arial"/>
              <a:buChar char="•"/>
              <a:defRPr sz="2800" b="0" i="0" kern="1200">
                <a:solidFill>
                  <a:srgbClr val="595959"/>
                </a:solidFill>
                <a:latin typeface="Gotham Book"/>
                <a:ea typeface="ＭＳ Ｐゴシック" charset="-128"/>
                <a:cs typeface="Gotham Book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75000"/>
                  <a:lumOff val="25000"/>
                </a:schemeClr>
              </a:buClr>
              <a:buSzPct val="85000"/>
              <a:buFont typeface="Arial"/>
              <a:buChar char="•"/>
              <a:defRPr sz="2400" b="0" i="0" kern="1200">
                <a:solidFill>
                  <a:srgbClr val="595959"/>
                </a:solidFill>
                <a:latin typeface="Gotham Book"/>
                <a:ea typeface="ＭＳ Ｐゴシック" charset="-128"/>
                <a:cs typeface="Gotham Book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75000"/>
                  <a:lumOff val="25000"/>
                </a:schemeClr>
              </a:buClr>
              <a:buFont typeface="Arial" charset="0"/>
              <a:buChar char="•"/>
              <a:defRPr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Gotham Book"/>
                <a:ea typeface="ＭＳ Ｐゴシック" charset="-128"/>
                <a:cs typeface="Gotham Book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b="0" i="0" kern="1200">
                <a:solidFill>
                  <a:schemeClr val="tx1"/>
                </a:solidFill>
                <a:latin typeface="Gotham Book"/>
                <a:ea typeface="ＭＳ Ｐゴシック" charset="-128"/>
                <a:cs typeface="Gotham Book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b="0" i="0" kern="1200">
                <a:solidFill>
                  <a:schemeClr val="tx1"/>
                </a:solidFill>
                <a:latin typeface="Gotham Book"/>
                <a:ea typeface="ＭＳ Ｐゴシック" charset="-128"/>
                <a:cs typeface="Gotham Book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  <a:buFont typeface="Arial" pitchFamily="34" charset="0"/>
              <a:buChar char="•"/>
            </a:pPr>
            <a:r>
              <a:rPr lang="en-US" sz="2000" dirty="0"/>
              <a:t>It is the best predictor of Y with regards to mean-squared prediction error over </a:t>
            </a:r>
            <a:r>
              <a:rPr lang="en-US" sz="2000" dirty="0">
                <a:solidFill>
                  <a:srgbClr val="0C533A"/>
                </a:solidFill>
              </a:rPr>
              <a:t>all function </a:t>
            </a:r>
            <a:r>
              <a:rPr lang="en-US" sz="2000" dirty="0"/>
              <a:t>g at </a:t>
            </a:r>
            <a:r>
              <a:rPr lang="en-US" sz="2000" dirty="0">
                <a:solidFill>
                  <a:srgbClr val="0C533A"/>
                </a:solidFill>
              </a:rPr>
              <a:t>all points X = x</a:t>
            </a:r>
            <a:r>
              <a:rPr lang="en-US" sz="2000" dirty="0"/>
              <a:t>. </a:t>
            </a:r>
          </a:p>
          <a:p>
            <a:pPr>
              <a:buClrTx/>
              <a:buFont typeface="Arial" pitchFamily="34" charset="0"/>
              <a:buChar char="•"/>
            </a:pPr>
            <a:endParaRPr lang="en-US" sz="2000" dirty="0"/>
          </a:p>
          <a:p>
            <a:pPr>
              <a:buClrTx/>
              <a:buFont typeface="Arial" pitchFamily="34" charset="0"/>
              <a:buChar char="•"/>
            </a:pPr>
            <a:endParaRPr lang="en-US" sz="2000" dirty="0"/>
          </a:p>
          <a:p>
            <a:pPr>
              <a:buClrTx/>
              <a:buFont typeface="Arial" pitchFamily="34" charset="0"/>
              <a:buChar char="•"/>
            </a:pPr>
            <a:r>
              <a:rPr lang="en-US" sz="2000" dirty="0"/>
              <a:t>                      is the irreducible error.  Even if we knew </a:t>
            </a:r>
            <a:r>
              <a:rPr lang="en-US" sz="2000" i="1" dirty="0"/>
              <a:t>f(x)</a:t>
            </a:r>
            <a:r>
              <a:rPr lang="en-US" sz="2000" dirty="0"/>
              <a:t>, we will still make errors in prediction. What cause this?</a:t>
            </a:r>
          </a:p>
          <a:p>
            <a:pPr>
              <a:buClrTx/>
              <a:buFont typeface="Arial" pitchFamily="34" charset="0"/>
              <a:buChar char="•"/>
            </a:pPr>
            <a:endParaRPr lang="en-US" sz="2000" dirty="0"/>
          </a:p>
          <a:p>
            <a:pPr>
              <a:buClrTx/>
              <a:buFont typeface="Arial" pitchFamily="34" charset="0"/>
              <a:buChar char="•"/>
            </a:pPr>
            <a:r>
              <a:rPr lang="en-US" sz="2000" dirty="0"/>
              <a:t>For any estimate                  ,  we have </a:t>
            </a:r>
          </a:p>
          <a:p>
            <a:pPr marL="0" indent="0">
              <a:buClrTx/>
              <a:buNone/>
            </a:pPr>
            <a:endParaRPr lang="en-US" sz="2000" dirty="0"/>
          </a:p>
          <a:p>
            <a:pPr marL="0" indent="0">
              <a:buClrTx/>
              <a:buNone/>
            </a:pPr>
            <a:endParaRPr lang="en-US" sz="2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53CAA7E-D9CA-4CDA-B481-19DB9B9851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119" y="2881709"/>
            <a:ext cx="1441938" cy="27580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F96C190-D192-4F95-AE9D-C8B38CF71B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0531" y="3164988"/>
            <a:ext cx="3075270" cy="146671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7D41658-EB03-479F-B275-95552A8B94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3671" y="3889557"/>
            <a:ext cx="954119" cy="31804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069F097-E037-4A26-B927-20F2DD8C3E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7733" y="4470495"/>
            <a:ext cx="6357257" cy="113900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D2E3B01-3AF8-4774-ACF8-E166BE0B3E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29879" y="2027901"/>
            <a:ext cx="5778287" cy="853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726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07C5C96-66AF-4BFD-80B4-BE0E46F3B28D}"/>
              </a:ext>
            </a:extLst>
          </p:cNvPr>
          <p:cNvSpPr txBox="1">
            <a:spLocks/>
          </p:cNvSpPr>
          <p:nvPr/>
        </p:nvSpPr>
        <p:spPr>
          <a:xfrm>
            <a:off x="143019" y="618978"/>
            <a:ext cx="6477000" cy="9906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 b="0" i="0" kern="1200" baseline="0">
                <a:solidFill>
                  <a:srgbClr val="18453B"/>
                </a:solidFill>
                <a:latin typeface="Gotham-Bold"/>
                <a:ea typeface="ＭＳ Ｐゴシック" charset="-128"/>
                <a:cs typeface="Gotham-Bold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dirty="0"/>
              <a:t>Inference</a:t>
            </a:r>
            <a:endParaRPr lang="en-US" sz="3500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BB7DFD4A-FF5C-4EF2-93A7-A20F3B4A7EAA}"/>
              </a:ext>
            </a:extLst>
          </p:cNvPr>
          <p:cNvSpPr txBox="1">
            <a:spLocks/>
          </p:cNvSpPr>
          <p:nvPr/>
        </p:nvSpPr>
        <p:spPr>
          <a:xfrm>
            <a:off x="219219" y="1536006"/>
            <a:ext cx="8458200" cy="5486400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8453B"/>
              </a:buClr>
              <a:buFont typeface="Arial"/>
              <a:buChar char="•"/>
              <a:defRPr sz="2800" b="0" i="0" kern="1200">
                <a:solidFill>
                  <a:srgbClr val="595959"/>
                </a:solidFill>
                <a:latin typeface="Gotham Book"/>
                <a:ea typeface="ＭＳ Ｐゴシック" charset="-128"/>
                <a:cs typeface="Gotham Book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75000"/>
                  <a:lumOff val="25000"/>
                </a:schemeClr>
              </a:buClr>
              <a:buSzPct val="85000"/>
              <a:buFont typeface="Arial"/>
              <a:buChar char="•"/>
              <a:defRPr sz="2400" b="0" i="0" kern="1200">
                <a:solidFill>
                  <a:srgbClr val="595959"/>
                </a:solidFill>
                <a:latin typeface="Gotham Book"/>
                <a:ea typeface="ＭＳ Ｐゴシック" charset="-128"/>
                <a:cs typeface="Gotham Book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75000"/>
                  <a:lumOff val="25000"/>
                </a:schemeClr>
              </a:buClr>
              <a:buFont typeface="Arial" charset="0"/>
              <a:buChar char="•"/>
              <a:defRPr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Gotham Book"/>
                <a:ea typeface="ＭＳ Ｐゴシック" charset="-128"/>
                <a:cs typeface="Gotham Book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b="0" i="0" kern="1200">
                <a:solidFill>
                  <a:schemeClr val="tx1"/>
                </a:solidFill>
                <a:latin typeface="Gotham Book"/>
                <a:ea typeface="ＭＳ Ｐゴシック" charset="-128"/>
                <a:cs typeface="Gotham Book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b="0" i="0" kern="1200">
                <a:solidFill>
                  <a:schemeClr val="tx1"/>
                </a:solidFill>
                <a:latin typeface="Gotham Book"/>
                <a:ea typeface="ＭＳ Ｐゴシック" charset="-128"/>
                <a:cs typeface="Gotham Book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2200" dirty="0">
                <a:solidFill>
                  <a:schemeClr val="tx1"/>
                </a:solidFill>
              </a:rPr>
              <a:t>Inference: Understand the relationship between X and Y within f</a:t>
            </a:r>
          </a:p>
          <a:p>
            <a:pPr marL="0" indent="0" algn="just">
              <a:buNone/>
            </a:pPr>
            <a:r>
              <a:rPr lang="en-US" sz="2200" dirty="0">
                <a:solidFill>
                  <a:schemeClr val="tx1"/>
                </a:solidFill>
              </a:rPr>
              <a:t>                        what kind of ads work?</a:t>
            </a:r>
            <a:r>
              <a:rPr lang="zh-CN" altLang="en-US" sz="2200" dirty="0">
                <a:solidFill>
                  <a:schemeClr val="tx1"/>
                </a:solidFill>
              </a:rPr>
              <a:t> </a:t>
            </a:r>
            <a:r>
              <a:rPr lang="en-US" altLang="zh-CN" sz="2200" dirty="0">
                <a:solidFill>
                  <a:schemeClr val="tx1"/>
                </a:solidFill>
              </a:rPr>
              <a:t>Why?</a:t>
            </a:r>
          </a:p>
          <a:p>
            <a:pPr marL="0" indent="0" algn="just">
              <a:buNone/>
            </a:pPr>
            <a:endParaRPr lang="en-US" sz="2200" dirty="0">
              <a:solidFill>
                <a:schemeClr val="tx1"/>
              </a:solidFill>
            </a:endParaRPr>
          </a:p>
          <a:p>
            <a:r>
              <a:rPr lang="en-US" sz="1800" dirty="0"/>
              <a:t>Which predictors are associated with the response?</a:t>
            </a:r>
          </a:p>
          <a:p>
            <a:r>
              <a:rPr lang="en-US" sz="1800" dirty="0"/>
              <a:t>What is the relationship between the response and each predictor?</a:t>
            </a:r>
          </a:p>
          <a:p>
            <a:r>
              <a:rPr lang="en-US" sz="1800" dirty="0"/>
              <a:t>Can the relationship between Y and each predictor be adequately summarized using</a:t>
            </a:r>
          </a:p>
          <a:p>
            <a:pPr marL="0" indent="0">
              <a:buNone/>
            </a:pPr>
            <a:r>
              <a:rPr lang="en-US" sz="1800" dirty="0"/>
              <a:t>a linear equation? Is it more complicated?</a:t>
            </a:r>
          </a:p>
          <a:p>
            <a:endParaRPr lang="en-US" sz="1800" dirty="0"/>
          </a:p>
          <a:p>
            <a:endParaRPr lang="en-US" sz="1800" dirty="0"/>
          </a:p>
          <a:p>
            <a:pPr marL="0" indent="0" algn="just">
              <a:buNone/>
            </a:pPr>
            <a:endParaRPr lang="en-US" sz="2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300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07C5C96-66AF-4BFD-80B4-BE0E46F3B28D}"/>
              </a:ext>
            </a:extLst>
          </p:cNvPr>
          <p:cNvSpPr txBox="1">
            <a:spLocks/>
          </p:cNvSpPr>
          <p:nvPr/>
        </p:nvSpPr>
        <p:spPr>
          <a:xfrm>
            <a:off x="143019" y="618978"/>
            <a:ext cx="6477000" cy="9906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 b="0" i="0" kern="1200" baseline="0">
                <a:solidFill>
                  <a:srgbClr val="18453B"/>
                </a:solidFill>
                <a:latin typeface="Gotham-Bold"/>
                <a:ea typeface="ＭＳ Ｐゴシック" charset="-128"/>
                <a:cs typeface="Gotham-Bold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altLang="zh-CN" sz="3500" dirty="0"/>
              <a:t>Inference is important</a:t>
            </a:r>
            <a:endParaRPr lang="en-US" sz="35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8471BE-9E22-40B5-8F7E-C83C6EB30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019" y="1114278"/>
            <a:ext cx="1810003" cy="243874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5C6D641-0FFF-4712-B57C-6DFC6538E2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3022" y="1376252"/>
            <a:ext cx="2162477" cy="191479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E3AF91F-BF1A-4BA4-9342-7813433CC6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7047" y="1257173"/>
            <a:ext cx="1781424" cy="229584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5C7AD71-BED1-41DB-89C9-6CEF9A28D8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0404" y="3609926"/>
            <a:ext cx="4482273" cy="2545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772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B76350F6-63B2-4B51-9294-CC2A443B21E2}"/>
              </a:ext>
            </a:extLst>
          </p:cNvPr>
          <p:cNvSpPr txBox="1">
            <a:spLocks/>
          </p:cNvSpPr>
          <p:nvPr/>
        </p:nvSpPr>
        <p:spPr>
          <a:xfrm>
            <a:off x="304800" y="-492363"/>
            <a:ext cx="8305800" cy="9906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altLang="zh-CN" sz="3600" dirty="0"/>
              <a:t>How estimate </a:t>
            </a:r>
            <a:r>
              <a:rPr lang="en-US" altLang="zh-CN" sz="3600" i="1" dirty="0"/>
              <a:t>f</a:t>
            </a:r>
            <a:r>
              <a:rPr lang="en-US" altLang="zh-CN" sz="3600" dirty="0"/>
              <a:t>?</a:t>
            </a:r>
            <a:endParaRPr lang="en-US" sz="3500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0EB90745-6CD4-4422-85F6-ECFF0A6F98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526373"/>
            <a:ext cx="7391400" cy="4038601"/>
          </a:xfrm>
        </p:spPr>
        <p:txBody>
          <a:bodyPr>
            <a:normAutofit/>
          </a:bodyPr>
          <a:lstStyle/>
          <a:p>
            <a:pPr algn="l"/>
            <a:endParaRPr lang="en-US" sz="2000" dirty="0"/>
          </a:p>
          <a:p>
            <a:pPr marL="342900" indent="-342900" algn="l">
              <a:buClrTx/>
              <a:buFont typeface="Arial" pitchFamily="34" charset="0"/>
              <a:buChar char="•"/>
            </a:pPr>
            <a:r>
              <a:rPr lang="en-US" sz="2000" dirty="0"/>
              <a:t>Training Data: </a:t>
            </a:r>
          </a:p>
          <a:p>
            <a:pPr marL="342900" indent="-342900" algn="l">
              <a:buClrTx/>
              <a:buFont typeface="Arial" pitchFamily="34" charset="0"/>
              <a:buChar char="•"/>
            </a:pPr>
            <a:r>
              <a:rPr lang="en-US" sz="2000" dirty="0"/>
              <a:t>However,….we have few if any data points with X = 4 exactly.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000" b="1" dirty="0" err="1"/>
              <a:t>So..we</a:t>
            </a:r>
            <a:r>
              <a:rPr lang="en-US" sz="2000" b="1" dirty="0"/>
              <a:t> can’t compute 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000" dirty="0"/>
              <a:t>Relax the definition and let</a:t>
            </a:r>
          </a:p>
          <a:p>
            <a:pPr marL="342900" indent="-342900">
              <a:buFont typeface="Arial" pitchFamily="34" charset="0"/>
              <a:buChar char="•"/>
            </a:pPr>
            <a:endParaRPr lang="en-US" sz="2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9C74187-77DC-4765-9607-60E10F4C54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0631" y="920018"/>
            <a:ext cx="6916115" cy="33342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666893D-20A6-41BF-92CE-7D1DD9BF23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7934" y="1611840"/>
            <a:ext cx="1508645" cy="46723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C00DB6B-7463-46F8-8551-433DF229EF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0499" y="2425717"/>
            <a:ext cx="4157003" cy="60969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1FD5DF8-53F0-43C5-962A-EE0CFDE4BF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6602" y="3152784"/>
            <a:ext cx="6196819" cy="2949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456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B76350F6-63B2-4B51-9294-CC2A443B21E2}"/>
              </a:ext>
            </a:extLst>
          </p:cNvPr>
          <p:cNvSpPr txBox="1">
            <a:spLocks/>
          </p:cNvSpPr>
          <p:nvPr/>
        </p:nvSpPr>
        <p:spPr>
          <a:xfrm>
            <a:off x="304800" y="-492363"/>
            <a:ext cx="8305800" cy="9906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altLang="zh-CN" sz="3600" dirty="0"/>
              <a:t>How estimate </a:t>
            </a:r>
            <a:r>
              <a:rPr lang="en-US" altLang="zh-CN" sz="3600" i="1" dirty="0"/>
              <a:t>f</a:t>
            </a:r>
            <a:r>
              <a:rPr lang="en-US" altLang="zh-CN" sz="3600" dirty="0"/>
              <a:t>?</a:t>
            </a:r>
            <a:endParaRPr lang="en-US" sz="35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1FD5DF8-53F0-43C5-962A-EE0CFDE4BF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602" y="3152784"/>
            <a:ext cx="6196819" cy="2949554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9EEE8145-A167-4A20-92F7-E75EF02526DB}"/>
              </a:ext>
            </a:extLst>
          </p:cNvPr>
          <p:cNvSpPr/>
          <p:nvPr/>
        </p:nvSpPr>
        <p:spPr>
          <a:xfrm>
            <a:off x="4629150" y="3524250"/>
            <a:ext cx="76200" cy="762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60ADBE-CB4C-49E5-AA4F-A7A7F89C1226}"/>
              </a:ext>
            </a:extLst>
          </p:cNvPr>
          <p:cNvSpPr txBox="1"/>
          <p:nvPr/>
        </p:nvSpPr>
        <p:spPr>
          <a:xfrm>
            <a:off x="196948" y="1195183"/>
            <a:ext cx="70408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US" sz="1800" dirty="0"/>
              <a:t>Can we use y value to calculate the neighbors? </a:t>
            </a:r>
          </a:p>
        </p:txBody>
      </p:sp>
    </p:spTree>
    <p:extLst>
      <p:ext uri="{BB962C8B-B14F-4D97-AF65-F5344CB8AC3E}">
        <p14:creationId xmlns:p14="http://schemas.microsoft.com/office/powerpoint/2010/main" val="38497579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1CF272-5E4C-49C6-ADF2-9CCE5922F6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95753"/>
            <a:ext cx="8229600" cy="990600"/>
          </a:xfrm>
        </p:spPr>
        <p:txBody>
          <a:bodyPr/>
          <a:lstStyle/>
          <a:p>
            <a:pPr lvl="1" indent="-342900"/>
            <a:r>
              <a:rPr lang="en-US" dirty="0">
                <a:solidFill>
                  <a:srgbClr val="064339"/>
                </a:solidFill>
              </a:rPr>
              <a:t>We only have X in the data and want to output something </a:t>
            </a:r>
            <a:r>
              <a:rPr lang="en-US" dirty="0">
                <a:solidFill>
                  <a:srgbClr val="FF0000"/>
                </a:solidFill>
              </a:rPr>
              <a:t>not</a:t>
            </a:r>
            <a:r>
              <a:rPr lang="en-US" dirty="0">
                <a:solidFill>
                  <a:srgbClr val="064339"/>
                </a:solidFill>
              </a:rPr>
              <a:t> in the data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8784AC-CBE3-4D90-86A9-29B7010FE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s-ES" dirty="0"/>
              <a:t>Yuying Xie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07B4E21-E2F7-4D3A-B701-98F769AE9D23}"/>
              </a:ext>
            </a:extLst>
          </p:cNvPr>
          <p:cNvSpPr txBox="1">
            <a:spLocks/>
          </p:cNvSpPr>
          <p:nvPr/>
        </p:nvSpPr>
        <p:spPr>
          <a:xfrm>
            <a:off x="145366" y="723631"/>
            <a:ext cx="6477000" cy="9906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 b="0" i="0" kern="1200" baseline="0">
                <a:solidFill>
                  <a:srgbClr val="18453B"/>
                </a:solidFill>
                <a:latin typeface="Gotham-Bold"/>
                <a:ea typeface="ＭＳ Ｐゴシック" charset="-128"/>
                <a:cs typeface="Gotham-Bold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altLang="zh-CN" sz="3500" dirty="0"/>
              <a:t>Unsupervised Learning</a:t>
            </a:r>
            <a:endParaRPr lang="en-US" sz="3500" dirty="0"/>
          </a:p>
        </p:txBody>
      </p:sp>
      <p:graphicFrame>
        <p:nvGraphicFramePr>
          <p:cNvPr id="2" name="Table 5">
            <a:extLst>
              <a:ext uri="{FF2B5EF4-FFF2-40B4-BE49-F238E27FC236}">
                <a16:creationId xmlns:a16="http://schemas.microsoft.com/office/drawing/2014/main" id="{DE37F04D-FCE0-40CA-927E-9181AE8FD4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304695"/>
              </p:ext>
            </p:extLst>
          </p:nvPr>
        </p:nvGraphicFramePr>
        <p:xfrm>
          <a:off x="1467728" y="2694940"/>
          <a:ext cx="6782975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6595">
                  <a:extLst>
                    <a:ext uri="{9D8B030D-6E8A-4147-A177-3AD203B41FA5}">
                      <a16:colId xmlns:a16="http://schemas.microsoft.com/office/drawing/2014/main" val="796728156"/>
                    </a:ext>
                  </a:extLst>
                </a:gridCol>
                <a:gridCol w="1356595">
                  <a:extLst>
                    <a:ext uri="{9D8B030D-6E8A-4147-A177-3AD203B41FA5}">
                      <a16:colId xmlns:a16="http://schemas.microsoft.com/office/drawing/2014/main" val="81725130"/>
                    </a:ext>
                  </a:extLst>
                </a:gridCol>
                <a:gridCol w="1356595">
                  <a:extLst>
                    <a:ext uri="{9D8B030D-6E8A-4147-A177-3AD203B41FA5}">
                      <a16:colId xmlns:a16="http://schemas.microsoft.com/office/drawing/2014/main" val="1963497119"/>
                    </a:ext>
                  </a:extLst>
                </a:gridCol>
                <a:gridCol w="1356595">
                  <a:extLst>
                    <a:ext uri="{9D8B030D-6E8A-4147-A177-3AD203B41FA5}">
                      <a16:colId xmlns:a16="http://schemas.microsoft.com/office/drawing/2014/main" val="2667145132"/>
                    </a:ext>
                  </a:extLst>
                </a:gridCol>
                <a:gridCol w="1356595">
                  <a:extLst>
                    <a:ext uri="{9D8B030D-6E8A-4147-A177-3AD203B41FA5}">
                      <a16:colId xmlns:a16="http://schemas.microsoft.com/office/drawing/2014/main" val="11560005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Senate 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Senate 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Senate XY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Senate 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23238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Bill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52171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Bill 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36105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Bill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67382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Bill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01672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Bill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35534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Bill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23079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633151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ubtitle 2">
            <a:extLst>
              <a:ext uri="{FF2B5EF4-FFF2-40B4-BE49-F238E27FC236}">
                <a16:creationId xmlns:a16="http://schemas.microsoft.com/office/drawing/2014/main" id="{ECC9FA33-3F5F-485E-BC5B-8CCBD5C9840C}"/>
              </a:ext>
            </a:extLst>
          </p:cNvPr>
          <p:cNvSpPr txBox="1">
            <a:spLocks/>
          </p:cNvSpPr>
          <p:nvPr/>
        </p:nvSpPr>
        <p:spPr>
          <a:xfrm>
            <a:off x="230818" y="743399"/>
            <a:ext cx="8278837" cy="4038601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8453B"/>
              </a:buClr>
              <a:buFont typeface="Arial"/>
              <a:buChar char="•"/>
              <a:defRPr sz="2800" b="0" i="0" kern="1200">
                <a:solidFill>
                  <a:srgbClr val="595959"/>
                </a:solidFill>
                <a:latin typeface="Gotham Book"/>
                <a:ea typeface="ＭＳ Ｐゴシック" charset="-128"/>
                <a:cs typeface="Gotham Book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75000"/>
                  <a:lumOff val="25000"/>
                </a:schemeClr>
              </a:buClr>
              <a:buSzPct val="85000"/>
              <a:buFont typeface="Arial"/>
              <a:buChar char="•"/>
              <a:defRPr sz="2400" b="0" i="0" kern="1200">
                <a:solidFill>
                  <a:srgbClr val="595959"/>
                </a:solidFill>
                <a:latin typeface="Gotham Book"/>
                <a:ea typeface="ＭＳ Ｐゴシック" charset="-128"/>
                <a:cs typeface="Gotham Book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75000"/>
                  <a:lumOff val="25000"/>
                </a:schemeClr>
              </a:buClr>
              <a:buFont typeface="Arial" charset="0"/>
              <a:buChar char="•"/>
              <a:defRPr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Gotham Book"/>
                <a:ea typeface="ＭＳ Ｐゴシック" charset="-128"/>
                <a:cs typeface="Gotham Book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b="0" i="0" kern="1200">
                <a:solidFill>
                  <a:schemeClr val="tx1"/>
                </a:solidFill>
                <a:latin typeface="Gotham Book"/>
                <a:ea typeface="ＭＳ Ｐゴシック" charset="-128"/>
                <a:cs typeface="Gotham Book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b="0" i="0" kern="1200">
                <a:solidFill>
                  <a:schemeClr val="tx1"/>
                </a:solidFill>
                <a:latin typeface="Gotham Book"/>
                <a:ea typeface="ＭＳ Ｐゴシック" charset="-128"/>
                <a:cs typeface="Gotham Book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dirty="0"/>
          </a:p>
          <a:p>
            <a:pPr>
              <a:buClrTx/>
              <a:buFont typeface="Arial" pitchFamily="34" charset="0"/>
              <a:buChar char="•"/>
            </a:pPr>
            <a:r>
              <a:rPr lang="en-US" sz="2000" dirty="0"/>
              <a:t>Nearest neighbor averaging can be pretty good for small </a:t>
            </a:r>
            <a:r>
              <a:rPr lang="en-US" sz="2000" i="1" dirty="0"/>
              <a:t>p </a:t>
            </a:r>
            <a:r>
              <a:rPr lang="en-US" sz="2000" dirty="0"/>
              <a:t>(</a:t>
            </a:r>
            <a:r>
              <a:rPr lang="en-US" sz="2000" i="1" dirty="0"/>
              <a:t>p</a:t>
            </a:r>
            <a:r>
              <a:rPr lang="en-US" sz="2000" dirty="0"/>
              <a:t> ≤ 4, </a:t>
            </a:r>
            <a:r>
              <a:rPr lang="en-US" sz="2000" i="1" dirty="0"/>
              <a:t>p</a:t>
            </a:r>
            <a:r>
              <a:rPr lang="en-US" sz="2000" dirty="0"/>
              <a:t> is the number of features) and large </a:t>
            </a:r>
            <a:r>
              <a:rPr lang="en-US" sz="2000" i="1" dirty="0"/>
              <a:t>N</a:t>
            </a:r>
            <a:r>
              <a:rPr lang="en-US" sz="2000" dirty="0"/>
              <a:t> (sample size).</a:t>
            </a:r>
          </a:p>
          <a:p>
            <a:pPr>
              <a:buClrTx/>
              <a:buFont typeface="Arial" pitchFamily="34" charset="0"/>
              <a:buChar char="•"/>
            </a:pPr>
            <a:r>
              <a:rPr lang="en-US" sz="2000" dirty="0"/>
              <a:t>Nearest neighbor methods is not good for large </a:t>
            </a:r>
            <a:r>
              <a:rPr lang="en-US" sz="2000" i="1" dirty="0"/>
              <a:t>p</a:t>
            </a:r>
            <a:r>
              <a:rPr lang="en-US" sz="2000" dirty="0"/>
              <a:t>. </a:t>
            </a:r>
          </a:p>
          <a:p>
            <a:pPr marL="0" indent="0">
              <a:buClrTx/>
              <a:buNone/>
            </a:pPr>
            <a:r>
              <a:rPr lang="en-US" sz="2000" dirty="0"/>
              <a:t>      </a:t>
            </a:r>
            <a:r>
              <a:rPr lang="en-US" sz="2000" dirty="0">
                <a:solidFill>
                  <a:srgbClr val="0C533A"/>
                </a:solidFill>
              </a:rPr>
              <a:t>Reason:  </a:t>
            </a:r>
            <a:r>
              <a:rPr lang="en-US" sz="2000" dirty="0"/>
              <a:t>the </a:t>
            </a:r>
            <a:r>
              <a:rPr lang="en-US" sz="2000" b="1" dirty="0">
                <a:solidFill>
                  <a:srgbClr val="FF0000"/>
                </a:solidFill>
              </a:rPr>
              <a:t>curse of dimensionality</a:t>
            </a:r>
            <a:r>
              <a:rPr lang="en-US" sz="2000" dirty="0"/>
              <a:t>. Nearest neighbors tend to be far away in high dimensions.</a:t>
            </a:r>
          </a:p>
          <a:p>
            <a:pPr lvl="1">
              <a:buFont typeface="Arial" pitchFamily="34" charset="0"/>
              <a:buChar char="•"/>
            </a:pPr>
            <a:r>
              <a:rPr lang="en-US" sz="1600" dirty="0"/>
              <a:t>We need to get a reasonable fraction of the data to average— e.g. 10%. Why?</a:t>
            </a:r>
          </a:p>
          <a:p>
            <a:pPr lvl="1">
              <a:buFont typeface="Arial" pitchFamily="34" charset="0"/>
              <a:buChar char="•"/>
            </a:pPr>
            <a:r>
              <a:rPr lang="en-US" sz="1600" dirty="0"/>
              <a:t>A 10% neighborhood in high dimensions need no longer be local, so we lose the spirit of estimating E(Y | X = x) by local averaging.</a:t>
            </a:r>
          </a:p>
        </p:txBody>
      </p:sp>
    </p:spTree>
    <p:extLst>
      <p:ext uri="{BB962C8B-B14F-4D97-AF65-F5344CB8AC3E}">
        <p14:creationId xmlns:p14="http://schemas.microsoft.com/office/powerpoint/2010/main" val="1786526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8" dur="20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B76350F6-63B2-4B51-9294-CC2A443B21E2}"/>
              </a:ext>
            </a:extLst>
          </p:cNvPr>
          <p:cNvSpPr txBox="1">
            <a:spLocks/>
          </p:cNvSpPr>
          <p:nvPr/>
        </p:nvSpPr>
        <p:spPr>
          <a:xfrm>
            <a:off x="304800" y="-443125"/>
            <a:ext cx="8305800" cy="9906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sz="3600" dirty="0"/>
              <a:t>The Curse of Dimensionality</a:t>
            </a:r>
            <a:endParaRPr lang="en-US" sz="35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4B45CCA-8138-4AC3-A1C0-734604C184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068"/>
            <a:ext cx="9144000" cy="5097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5204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4EC9F00-A9ED-4A87-A99E-C2878E9F2A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042" y="2062537"/>
            <a:ext cx="6196819" cy="2949554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D2E7B870-9532-4D1A-B87A-F088DC14454F}"/>
              </a:ext>
            </a:extLst>
          </p:cNvPr>
          <p:cNvSpPr txBox="1">
            <a:spLocks/>
          </p:cNvSpPr>
          <p:nvPr/>
        </p:nvSpPr>
        <p:spPr>
          <a:xfrm>
            <a:off x="304800" y="0"/>
            <a:ext cx="8305800" cy="51229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altLang="zh-CN" sz="3600" dirty="0"/>
              <a:t>Any other Drawback?</a:t>
            </a:r>
            <a:endParaRPr lang="en-US" sz="3500" dirty="0"/>
          </a:p>
        </p:txBody>
      </p:sp>
    </p:spTree>
    <p:extLst>
      <p:ext uri="{BB962C8B-B14F-4D97-AF65-F5344CB8AC3E}">
        <p14:creationId xmlns:p14="http://schemas.microsoft.com/office/powerpoint/2010/main" val="32590338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A72240C3-EDC2-4337-84BC-E59256B4147E}"/>
              </a:ext>
            </a:extLst>
          </p:cNvPr>
          <p:cNvSpPr txBox="1">
            <a:spLocks/>
          </p:cNvSpPr>
          <p:nvPr/>
        </p:nvSpPr>
        <p:spPr>
          <a:xfrm>
            <a:off x="304800" y="0"/>
            <a:ext cx="8305800" cy="51229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sz="3600" dirty="0"/>
              <a:t>Parametric Methods</a:t>
            </a:r>
            <a:endParaRPr lang="en-US" sz="3500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62F6AA41-E429-4D63-8DFB-402010274A53}"/>
              </a:ext>
            </a:extLst>
          </p:cNvPr>
          <p:cNvSpPr txBox="1">
            <a:spLocks/>
          </p:cNvSpPr>
          <p:nvPr/>
        </p:nvSpPr>
        <p:spPr>
          <a:xfrm>
            <a:off x="0" y="849931"/>
            <a:ext cx="8305800" cy="4038601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8453B"/>
              </a:buClr>
              <a:buFont typeface="Arial"/>
              <a:buChar char="•"/>
              <a:defRPr sz="2800" b="0" i="0" kern="1200">
                <a:solidFill>
                  <a:srgbClr val="595959"/>
                </a:solidFill>
                <a:latin typeface="Gotham Book"/>
                <a:ea typeface="ＭＳ Ｐゴシック" charset="-128"/>
                <a:cs typeface="Gotham Book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75000"/>
                  <a:lumOff val="25000"/>
                </a:schemeClr>
              </a:buClr>
              <a:buSzPct val="85000"/>
              <a:buFont typeface="Arial"/>
              <a:buChar char="•"/>
              <a:defRPr sz="2400" b="0" i="0" kern="1200">
                <a:solidFill>
                  <a:srgbClr val="595959"/>
                </a:solidFill>
                <a:latin typeface="Gotham Book"/>
                <a:ea typeface="ＭＳ Ｐゴシック" charset="-128"/>
                <a:cs typeface="Gotham Book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75000"/>
                  <a:lumOff val="25000"/>
                </a:schemeClr>
              </a:buClr>
              <a:buFont typeface="Arial" charset="0"/>
              <a:buChar char="•"/>
              <a:defRPr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Gotham Book"/>
                <a:ea typeface="ＭＳ Ｐゴシック" charset="-128"/>
                <a:cs typeface="Gotham Book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b="0" i="0" kern="1200">
                <a:solidFill>
                  <a:schemeClr val="tx1"/>
                </a:solidFill>
                <a:latin typeface="Gotham Book"/>
                <a:ea typeface="ＭＳ Ｐゴシック" charset="-128"/>
                <a:cs typeface="Gotham Book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b="0" i="0" kern="1200">
                <a:solidFill>
                  <a:schemeClr val="tx1"/>
                </a:solidFill>
                <a:latin typeface="Gotham Book"/>
                <a:ea typeface="ＭＳ Ｐゴシック" charset="-128"/>
                <a:cs typeface="Gotham Book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dirty="0"/>
          </a:p>
          <a:p>
            <a:pPr>
              <a:buClrTx/>
              <a:buFont typeface="Arial" pitchFamily="34" charset="0"/>
              <a:buChar char="•"/>
            </a:pPr>
            <a:r>
              <a:rPr lang="en-US" sz="2000" dirty="0"/>
              <a:t>What assumption do we make for Nearest neighbor method? Any thing about </a:t>
            </a:r>
            <a:r>
              <a:rPr lang="en-US" sz="2000" i="1" dirty="0"/>
              <a:t>f</a:t>
            </a:r>
            <a:r>
              <a:rPr lang="en-US" sz="2000" dirty="0"/>
              <a:t>? </a:t>
            </a:r>
          </a:p>
          <a:p>
            <a:pPr>
              <a:buClrTx/>
              <a:buFont typeface="Arial" pitchFamily="34" charset="0"/>
              <a:buChar char="•"/>
            </a:pPr>
            <a:r>
              <a:rPr lang="en-US" sz="2000" dirty="0"/>
              <a:t>It is a </a:t>
            </a:r>
            <a:r>
              <a:rPr lang="en-US" sz="2000" b="1" dirty="0">
                <a:solidFill>
                  <a:srgbClr val="0C533A"/>
                </a:solidFill>
              </a:rPr>
              <a:t>Non-Parametric </a:t>
            </a:r>
            <a:r>
              <a:rPr lang="en-US" sz="2000" dirty="0"/>
              <a:t>Methods.</a:t>
            </a:r>
          </a:p>
          <a:p>
            <a:pPr>
              <a:buClrTx/>
              <a:buFont typeface="Arial" pitchFamily="34" charset="0"/>
              <a:buChar char="•"/>
            </a:pPr>
            <a:r>
              <a:rPr lang="en-US" sz="2000" dirty="0"/>
              <a:t>What additional assumptions can we make?</a:t>
            </a:r>
          </a:p>
          <a:p>
            <a:pPr>
              <a:buClrTx/>
              <a:buFont typeface="Arial" pitchFamily="34" charset="0"/>
              <a:buChar char="•"/>
            </a:pPr>
            <a:r>
              <a:rPr lang="en-US" sz="2000" dirty="0"/>
              <a:t>The </a:t>
            </a:r>
            <a:r>
              <a:rPr lang="en-US" sz="2000" i="1" dirty="0">
                <a:solidFill>
                  <a:srgbClr val="0C533A"/>
                </a:solidFill>
              </a:rPr>
              <a:t>linear</a:t>
            </a:r>
            <a:r>
              <a:rPr lang="en-US" sz="2000" dirty="0"/>
              <a:t> model is an important example of a parametric model:</a:t>
            </a:r>
          </a:p>
          <a:p>
            <a:pPr>
              <a:buClrTx/>
              <a:buFont typeface="Arial" pitchFamily="34" charset="0"/>
              <a:buChar char="•"/>
            </a:pPr>
            <a:endParaRPr lang="en-US" sz="2000" dirty="0"/>
          </a:p>
          <a:p>
            <a:pPr>
              <a:buClrTx/>
              <a:buFont typeface="Arial" pitchFamily="34" charset="0"/>
              <a:buChar char="•"/>
            </a:pPr>
            <a:endParaRPr lang="en-US" sz="2000" dirty="0"/>
          </a:p>
          <a:p>
            <a:pPr lvl="1">
              <a:buClrTx/>
              <a:buFont typeface="Arial" pitchFamily="34" charset="0"/>
              <a:buChar char="•"/>
            </a:pPr>
            <a:r>
              <a:rPr lang="en-US" sz="1600" dirty="0"/>
              <a:t>A linear model is determined by the </a:t>
            </a:r>
            <a:r>
              <a:rPr lang="en-US" sz="1600" i="1" dirty="0"/>
              <a:t>p</a:t>
            </a:r>
            <a:r>
              <a:rPr lang="en-US" sz="1600" dirty="0"/>
              <a:t> + 1 parameters</a:t>
            </a:r>
          </a:p>
          <a:p>
            <a:pPr lvl="1">
              <a:buClrTx/>
              <a:buFont typeface="Arial" pitchFamily="34" charset="0"/>
              <a:buChar char="•"/>
            </a:pPr>
            <a:r>
              <a:rPr lang="en-US" sz="1600" dirty="0"/>
              <a:t>A linear model often serves as a good and interpretable approximation to the unknown true function. Who knows. Why not try.</a:t>
            </a:r>
          </a:p>
          <a:p>
            <a:pPr marL="457200" lvl="1" indent="0">
              <a:buClrTx/>
              <a:buNone/>
            </a:pPr>
            <a:endParaRPr lang="en-US" sz="1600" dirty="0"/>
          </a:p>
          <a:p>
            <a:pPr marL="400050">
              <a:buClrTx/>
            </a:pPr>
            <a:r>
              <a:rPr lang="en-US" sz="2000"/>
              <a:t>The structure-based </a:t>
            </a:r>
            <a:r>
              <a:rPr lang="en-US" sz="2000" dirty="0"/>
              <a:t>approach just described is referred to as </a:t>
            </a:r>
            <a:r>
              <a:rPr lang="en-US" sz="2000" b="1" dirty="0">
                <a:solidFill>
                  <a:srgbClr val="0C533A"/>
                </a:solidFill>
              </a:rPr>
              <a:t>parametric. Reduce the search space.</a:t>
            </a:r>
          </a:p>
          <a:p>
            <a:pPr marL="57150" indent="0">
              <a:buClrTx/>
              <a:buNone/>
            </a:pPr>
            <a:endParaRPr lang="en-US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DB61DD-2BDB-4718-AA0B-B05DA9A3D3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9196" y="2463227"/>
            <a:ext cx="5453411" cy="51085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6A25BB9-BF10-4EB1-8793-09B3DD137E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8099" y="2993230"/>
            <a:ext cx="1441938" cy="327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644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2D58C9D-00F5-44E1-81E0-97335BD61A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8183" y="822841"/>
            <a:ext cx="6807633" cy="5212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9790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A72240C3-EDC2-4337-84BC-E59256B4147E}"/>
              </a:ext>
            </a:extLst>
          </p:cNvPr>
          <p:cNvSpPr txBox="1">
            <a:spLocks/>
          </p:cNvSpPr>
          <p:nvPr/>
        </p:nvSpPr>
        <p:spPr>
          <a:xfrm>
            <a:off x="304800" y="-443798"/>
            <a:ext cx="8305800" cy="9906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sz="3600" dirty="0"/>
              <a:t>Some Trade-Offs</a:t>
            </a:r>
            <a:endParaRPr lang="en-US" sz="3500" dirty="0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F1320B78-A958-4DDE-9DC8-5D40F24A4375}"/>
              </a:ext>
            </a:extLst>
          </p:cNvPr>
          <p:cNvSpPr txBox="1">
            <a:spLocks/>
          </p:cNvSpPr>
          <p:nvPr/>
        </p:nvSpPr>
        <p:spPr>
          <a:xfrm>
            <a:off x="0" y="849931"/>
            <a:ext cx="8305800" cy="4038601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8453B"/>
              </a:buClr>
              <a:buFont typeface="Arial"/>
              <a:buChar char="•"/>
              <a:defRPr sz="2800" b="0" i="0" kern="1200">
                <a:solidFill>
                  <a:srgbClr val="595959"/>
                </a:solidFill>
                <a:latin typeface="Gotham Book"/>
                <a:ea typeface="ＭＳ Ｐゴシック" charset="-128"/>
                <a:cs typeface="Gotham Book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75000"/>
                  <a:lumOff val="25000"/>
                </a:schemeClr>
              </a:buClr>
              <a:buSzPct val="85000"/>
              <a:buFont typeface="Arial"/>
              <a:buChar char="•"/>
              <a:defRPr sz="2400" b="0" i="0" kern="1200">
                <a:solidFill>
                  <a:srgbClr val="595959"/>
                </a:solidFill>
                <a:latin typeface="Gotham Book"/>
                <a:ea typeface="ＭＳ Ｐゴシック" charset="-128"/>
                <a:cs typeface="Gotham Book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75000"/>
                  <a:lumOff val="25000"/>
                </a:schemeClr>
              </a:buClr>
              <a:buFont typeface="Arial" charset="0"/>
              <a:buChar char="•"/>
              <a:defRPr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Gotham Book"/>
                <a:ea typeface="ＭＳ Ｐゴシック" charset="-128"/>
                <a:cs typeface="Gotham Book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b="0" i="0" kern="1200">
                <a:solidFill>
                  <a:schemeClr val="tx1"/>
                </a:solidFill>
                <a:latin typeface="Gotham Book"/>
                <a:ea typeface="ＭＳ Ｐゴシック" charset="-128"/>
                <a:cs typeface="Gotham Book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b="0" i="0" kern="1200">
                <a:solidFill>
                  <a:schemeClr val="tx1"/>
                </a:solidFill>
                <a:latin typeface="Gotham Book"/>
                <a:ea typeface="ＭＳ Ｐゴシック" charset="-128"/>
                <a:cs typeface="Gotham Book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dirty="0"/>
          </a:p>
          <a:p>
            <a:pPr marL="400050">
              <a:buClrTx/>
            </a:pPr>
            <a:r>
              <a:rPr lang="en-US" sz="2000" dirty="0"/>
              <a:t>Prediction accuracy vs interpretability: Linear model vs N</a:t>
            </a:r>
            <a:r>
              <a:rPr lang="en-US" altLang="zh-CN" sz="2000" dirty="0"/>
              <a:t>earest Neighbors?</a:t>
            </a:r>
          </a:p>
          <a:p>
            <a:pPr marL="400050">
              <a:buClrTx/>
            </a:pPr>
            <a:endParaRPr lang="en-US" sz="2000" dirty="0"/>
          </a:p>
          <a:p>
            <a:pPr marL="400050">
              <a:buClrTx/>
            </a:pPr>
            <a:endParaRPr lang="en-US" sz="2000" dirty="0"/>
          </a:p>
          <a:p>
            <a:pPr marL="400050">
              <a:buClrTx/>
            </a:pPr>
            <a:r>
              <a:rPr lang="en-US" sz="2000" dirty="0"/>
              <a:t>Good fit vs over-fit or under-fit.</a:t>
            </a:r>
          </a:p>
          <a:p>
            <a:pPr marL="57150" indent="0">
              <a:buClrTx/>
              <a:buNone/>
            </a:pPr>
            <a:endParaRPr lang="en-US" sz="2000" dirty="0"/>
          </a:p>
          <a:p>
            <a:pPr marL="400050">
              <a:buClrTx/>
            </a:pPr>
            <a:endParaRPr lang="en-US" sz="2000" dirty="0"/>
          </a:p>
          <a:p>
            <a:pPr marL="400050">
              <a:buClrTx/>
            </a:pPr>
            <a:r>
              <a:rPr lang="en-US" sz="2000" dirty="0"/>
              <a:t>Parsimony versus black-box.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4EE660-FEB6-4D50-BF32-CA5BA9E23F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2253" y="1638886"/>
            <a:ext cx="2701791" cy="2965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667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A72240C3-EDC2-4337-84BC-E59256B4147E}"/>
              </a:ext>
            </a:extLst>
          </p:cNvPr>
          <p:cNvSpPr txBox="1">
            <a:spLocks/>
          </p:cNvSpPr>
          <p:nvPr/>
        </p:nvSpPr>
        <p:spPr>
          <a:xfrm>
            <a:off x="304800" y="-443798"/>
            <a:ext cx="8305800" cy="9906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sz="3600" dirty="0"/>
              <a:t>Assessing Model Accuracy</a:t>
            </a:r>
            <a:endParaRPr lang="en-US" sz="35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C0DDCA-2D75-45CF-99E0-29652ABE6857}"/>
              </a:ext>
            </a:extLst>
          </p:cNvPr>
          <p:cNvSpPr txBox="1"/>
          <p:nvPr/>
        </p:nvSpPr>
        <p:spPr>
          <a:xfrm>
            <a:off x="304800" y="946367"/>
            <a:ext cx="8170985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Suppose we fit a model  to some training data                       , and see how well it performs.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We can compute the mean squared error (MSE) over Tr: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lvl="1"/>
            <a:r>
              <a:rPr lang="en-US" altLang="zh-CN" dirty="0"/>
              <a:t>This may be biased toward more overfit models.</a:t>
            </a:r>
          </a:p>
          <a:p>
            <a:pPr lvl="1"/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Instead</a:t>
            </a:r>
            <a:r>
              <a:rPr lang="zh-CN" altLang="en-US" dirty="0"/>
              <a:t>，</a:t>
            </a:r>
            <a:r>
              <a:rPr lang="en-US" altLang="zh-CN" dirty="0"/>
              <a:t> we should compute the MSE using fresh testing data 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C533A"/>
                </a:solidFill>
              </a:rPr>
              <a:t>Important:</a:t>
            </a:r>
            <a:r>
              <a:rPr lang="en-US" dirty="0">
                <a:solidFill>
                  <a:schemeClr val="tx1"/>
                </a:solidFill>
              </a:rPr>
              <a:t> the training and testing sample are </a:t>
            </a:r>
            <a:r>
              <a:rPr lang="en-US" dirty="0" err="1">
                <a:solidFill>
                  <a:srgbClr val="FF0000"/>
                </a:solidFill>
              </a:rPr>
              <a:t>iid</a:t>
            </a:r>
            <a:r>
              <a:rPr lang="en-US" dirty="0">
                <a:solidFill>
                  <a:srgbClr val="FF0000"/>
                </a:solidFill>
              </a:rPr>
              <a:t>.</a:t>
            </a:r>
            <a:r>
              <a:rPr lang="en-US" dirty="0">
                <a:solidFill>
                  <a:schemeClr val="tx1"/>
                </a:solidFill>
              </a:rPr>
              <a:t>(Independent and identically distributed. </a:t>
            </a:r>
            <a:r>
              <a:rPr lang="en-US" dirty="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r>
              <a:rPr lang="en-US" altLang="zh-CN" dirty="0"/>
              <a:t>  </a:t>
            </a:r>
          </a:p>
          <a:p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F11E8C4-0FB1-47B5-A894-AFF3C45A4D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5534" y="946367"/>
            <a:ext cx="1328427" cy="34084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C54AC74-C610-4C4E-BBEA-F8C1D4E6A6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2910" y="3173516"/>
            <a:ext cx="1566859" cy="36047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E941AB9-37B1-4261-A045-FAE8E3BF17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0095" y="1876099"/>
            <a:ext cx="3229426" cy="79467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7BB28D5-4AA7-4069-8A1B-36857C3A62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00102" y="3613183"/>
            <a:ext cx="3543795" cy="790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778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07C5C96-66AF-4BFD-80B4-BE0E46F3B28D}"/>
              </a:ext>
            </a:extLst>
          </p:cNvPr>
          <p:cNvSpPr txBox="1">
            <a:spLocks/>
          </p:cNvSpPr>
          <p:nvPr/>
        </p:nvSpPr>
        <p:spPr>
          <a:xfrm>
            <a:off x="222847" y="0"/>
            <a:ext cx="6477000" cy="9906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 b="0" i="0" kern="1200" baseline="0">
                <a:solidFill>
                  <a:srgbClr val="18453B"/>
                </a:solidFill>
                <a:latin typeface="Gotham-Bold"/>
                <a:ea typeface="ＭＳ Ｐゴシック" charset="-128"/>
                <a:cs typeface="Gotham-Bold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sz="3500" dirty="0">
                <a:solidFill>
                  <a:schemeClr val="bg1"/>
                </a:solidFill>
              </a:rPr>
              <a:t>How Good are the Predictions?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31D8714B-5B2D-48C2-B7DD-35C2BDB7F476}"/>
              </a:ext>
            </a:extLst>
          </p:cNvPr>
          <p:cNvSpPr txBox="1">
            <a:spLocks/>
          </p:cNvSpPr>
          <p:nvPr/>
        </p:nvSpPr>
        <p:spPr>
          <a:xfrm>
            <a:off x="222847" y="753235"/>
            <a:ext cx="8458200" cy="5486400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8453B"/>
              </a:buClr>
              <a:buFont typeface="Arial"/>
              <a:buChar char="•"/>
              <a:defRPr sz="2800" b="0" i="0" kern="1200">
                <a:solidFill>
                  <a:srgbClr val="595959"/>
                </a:solidFill>
                <a:latin typeface="Gotham Book"/>
                <a:ea typeface="ＭＳ Ｐゴシック" charset="-128"/>
                <a:cs typeface="Gotham Book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75000"/>
                  <a:lumOff val="25000"/>
                </a:schemeClr>
              </a:buClr>
              <a:buSzPct val="85000"/>
              <a:buFont typeface="Arial"/>
              <a:buChar char="•"/>
              <a:defRPr sz="2400" b="0" i="0" kern="1200">
                <a:solidFill>
                  <a:srgbClr val="595959"/>
                </a:solidFill>
                <a:latin typeface="Gotham Book"/>
                <a:ea typeface="ＭＳ Ｐゴシック" charset="-128"/>
                <a:cs typeface="Gotham Book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75000"/>
                  <a:lumOff val="25000"/>
                </a:schemeClr>
              </a:buClr>
              <a:buFont typeface="Arial" charset="0"/>
              <a:buChar char="•"/>
              <a:defRPr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Gotham Book"/>
                <a:ea typeface="ＭＳ Ｐゴシック" charset="-128"/>
                <a:cs typeface="Gotham Book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b="0" i="0" kern="1200">
                <a:solidFill>
                  <a:schemeClr val="tx1"/>
                </a:solidFill>
                <a:latin typeface="Gotham Book"/>
                <a:ea typeface="ＭＳ Ｐゴシック" charset="-128"/>
                <a:cs typeface="Gotham Book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b="0" i="0" kern="1200">
                <a:solidFill>
                  <a:schemeClr val="tx1"/>
                </a:solidFill>
                <a:latin typeface="Gotham Book"/>
                <a:ea typeface="ＭＳ Ｐゴシック" charset="-128"/>
                <a:cs typeface="Gotham Book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2200" dirty="0">
                <a:solidFill>
                  <a:schemeClr val="tx1"/>
                </a:solidFill>
              </a:rPr>
              <a:t>Learned prediction function      from </a:t>
            </a:r>
            <a:r>
              <a:rPr lang="en-US" sz="2200" dirty="0">
                <a:solidFill>
                  <a:srgbClr val="0070C0"/>
                </a:solidFill>
              </a:rPr>
              <a:t>training data </a:t>
            </a:r>
          </a:p>
          <a:p>
            <a:pPr algn="just"/>
            <a:r>
              <a:rPr lang="en-US" sz="2200" dirty="0">
                <a:solidFill>
                  <a:srgbClr val="FF0000"/>
                </a:solidFill>
              </a:rPr>
              <a:t>Testing data</a:t>
            </a:r>
            <a:r>
              <a:rPr lang="en-US" sz="2200" dirty="0">
                <a:solidFill>
                  <a:schemeClr val="tx1"/>
                </a:solidFill>
              </a:rPr>
              <a:t>: </a:t>
            </a:r>
          </a:p>
          <a:p>
            <a:pPr algn="just"/>
            <a:r>
              <a:rPr lang="en-US" sz="2200" dirty="0">
                <a:solidFill>
                  <a:schemeClr val="tx1"/>
                </a:solidFill>
              </a:rPr>
              <a:t>Mean Squared Error (MSE): </a:t>
            </a:r>
          </a:p>
          <a:p>
            <a:pPr algn="just"/>
            <a:endParaRPr lang="en-US" sz="2200" dirty="0">
              <a:solidFill>
                <a:schemeClr val="tx1"/>
              </a:solidFill>
            </a:endParaRPr>
          </a:p>
          <a:p>
            <a:pPr algn="just"/>
            <a:endParaRPr lang="en-US" sz="2200" dirty="0">
              <a:solidFill>
                <a:schemeClr val="tx1"/>
              </a:solidFill>
            </a:endParaRPr>
          </a:p>
          <a:p>
            <a:pPr algn="just"/>
            <a:r>
              <a:rPr lang="en-US" sz="2200" dirty="0">
                <a:solidFill>
                  <a:schemeClr val="tx1"/>
                </a:solidFill>
              </a:rPr>
              <a:t>This is the estimate of </a:t>
            </a:r>
          </a:p>
          <a:p>
            <a:pPr algn="just"/>
            <a:endParaRPr lang="en-US" sz="2200" dirty="0">
              <a:solidFill>
                <a:schemeClr val="tx1"/>
              </a:solidFill>
            </a:endParaRPr>
          </a:p>
          <a:p>
            <a:pPr algn="just"/>
            <a:endParaRPr lang="en-US" sz="2200" dirty="0">
              <a:solidFill>
                <a:schemeClr val="tx1"/>
              </a:solidFill>
            </a:endParaRPr>
          </a:p>
          <a:p>
            <a:pPr algn="just"/>
            <a:endParaRPr lang="en-US" sz="2200" dirty="0">
              <a:solidFill>
                <a:schemeClr val="tx1"/>
              </a:solidFill>
            </a:endParaRPr>
          </a:p>
          <a:p>
            <a:r>
              <a:rPr lang="en-US" sz="2200" dirty="0">
                <a:solidFill>
                  <a:schemeClr val="tx1"/>
                </a:solidFill>
              </a:rPr>
              <a:t>Important: the training and testing sample are </a:t>
            </a:r>
            <a:r>
              <a:rPr lang="en-US" sz="2200" dirty="0" err="1">
                <a:solidFill>
                  <a:schemeClr val="tx1"/>
                </a:solidFill>
              </a:rPr>
              <a:t>iid</a:t>
            </a:r>
            <a:r>
              <a:rPr lang="en-US" sz="2200" dirty="0">
                <a:solidFill>
                  <a:schemeClr val="tx1"/>
                </a:solidFill>
              </a:rPr>
              <a:t>.</a:t>
            </a:r>
          </a:p>
          <a:p>
            <a:r>
              <a:rPr lang="en-US" sz="2200" dirty="0">
                <a:solidFill>
                  <a:schemeClr val="tx1"/>
                </a:solidFill>
              </a:rPr>
              <a:t>Independent and identically distributed. </a:t>
            </a:r>
            <a:endParaRPr lang="en-US" sz="2400" dirty="0"/>
          </a:p>
          <a:p>
            <a:pPr algn="just"/>
            <a:endParaRPr lang="en-US" sz="2200" dirty="0">
              <a:solidFill>
                <a:schemeClr val="tx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3BB609-38E1-427A-AA08-DFACB67989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5271" y="753584"/>
            <a:ext cx="326614" cy="38785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791D4BF-D364-4838-BB47-58A296C38D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9490" y="1141438"/>
            <a:ext cx="2599254" cy="44115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6671B90-E9CB-42F2-BE5E-49662DE843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0501" y="1991950"/>
            <a:ext cx="2889539" cy="84523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22D265D-04E5-4A95-A9CC-377E52CE11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72404" y="3332273"/>
            <a:ext cx="2889539" cy="619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114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07C5C96-66AF-4BFD-80B4-BE0E46F3B28D}"/>
              </a:ext>
            </a:extLst>
          </p:cNvPr>
          <p:cNvSpPr txBox="1">
            <a:spLocks/>
          </p:cNvSpPr>
          <p:nvPr/>
        </p:nvSpPr>
        <p:spPr>
          <a:xfrm>
            <a:off x="222847" y="0"/>
            <a:ext cx="6477000" cy="9906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 b="0" i="0" kern="1200" baseline="0">
                <a:solidFill>
                  <a:srgbClr val="18453B"/>
                </a:solidFill>
                <a:latin typeface="Gotham-Bold"/>
                <a:ea typeface="ＭＳ Ｐゴシック" charset="-128"/>
                <a:cs typeface="Gotham-Bold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sz="3500" dirty="0">
                <a:solidFill>
                  <a:schemeClr val="bg1"/>
                </a:solidFill>
              </a:rPr>
              <a:t>Do We Need Test Data?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31D8714B-5B2D-48C2-B7DD-35C2BDB7F476}"/>
              </a:ext>
            </a:extLst>
          </p:cNvPr>
          <p:cNvSpPr txBox="1">
            <a:spLocks/>
          </p:cNvSpPr>
          <p:nvPr/>
        </p:nvSpPr>
        <p:spPr>
          <a:xfrm>
            <a:off x="222847" y="753235"/>
            <a:ext cx="8458200" cy="5486400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8453B"/>
              </a:buClr>
              <a:buFont typeface="Arial"/>
              <a:buChar char="•"/>
              <a:defRPr sz="2800" b="0" i="0" kern="1200">
                <a:solidFill>
                  <a:srgbClr val="595959"/>
                </a:solidFill>
                <a:latin typeface="Gotham Book"/>
                <a:ea typeface="ＭＳ Ｐゴシック" charset="-128"/>
                <a:cs typeface="Gotham Book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75000"/>
                  <a:lumOff val="25000"/>
                </a:schemeClr>
              </a:buClr>
              <a:buSzPct val="85000"/>
              <a:buFont typeface="Arial"/>
              <a:buChar char="•"/>
              <a:defRPr sz="2400" b="0" i="0" kern="1200">
                <a:solidFill>
                  <a:srgbClr val="595959"/>
                </a:solidFill>
                <a:latin typeface="Gotham Book"/>
                <a:ea typeface="ＭＳ Ｐゴシック" charset="-128"/>
                <a:cs typeface="Gotham Book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75000"/>
                  <a:lumOff val="25000"/>
                </a:schemeClr>
              </a:buClr>
              <a:buFont typeface="Arial" charset="0"/>
              <a:buChar char="•"/>
              <a:defRPr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Gotham Book"/>
                <a:ea typeface="ＭＳ Ｐゴシック" charset="-128"/>
                <a:cs typeface="Gotham Book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b="0" i="0" kern="1200">
                <a:solidFill>
                  <a:schemeClr val="tx1"/>
                </a:solidFill>
                <a:latin typeface="Gotham Book"/>
                <a:ea typeface="ＭＳ Ｐゴシック" charset="-128"/>
                <a:cs typeface="Gotham Book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b="0" i="0" kern="1200">
                <a:solidFill>
                  <a:schemeClr val="tx1"/>
                </a:solidFill>
                <a:latin typeface="Gotham Book"/>
                <a:ea typeface="ＭＳ Ｐゴシック" charset="-128"/>
                <a:cs typeface="Gotham Book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2200" dirty="0">
                <a:solidFill>
                  <a:schemeClr val="tx1"/>
                </a:solidFill>
              </a:rPr>
              <a:t>Why not just test on the training data?</a:t>
            </a:r>
          </a:p>
          <a:p>
            <a:pPr algn="just"/>
            <a:endParaRPr lang="en-US" sz="2200" dirty="0">
              <a:solidFill>
                <a:schemeClr val="tx1"/>
              </a:solidFill>
            </a:endParaRPr>
          </a:p>
          <a:p>
            <a:pPr algn="just"/>
            <a:endParaRPr lang="en-US" sz="2200" dirty="0">
              <a:solidFill>
                <a:schemeClr val="tx1"/>
              </a:solidFill>
            </a:endParaRPr>
          </a:p>
          <a:p>
            <a:pPr algn="just"/>
            <a:endParaRPr lang="en-US" sz="2200" dirty="0">
              <a:solidFill>
                <a:schemeClr val="tx1"/>
              </a:solidFill>
            </a:endParaRPr>
          </a:p>
          <a:p>
            <a:pPr algn="just"/>
            <a:endParaRPr lang="en-US" sz="2200" dirty="0">
              <a:solidFill>
                <a:schemeClr val="tx1"/>
              </a:solidFill>
            </a:endParaRPr>
          </a:p>
          <a:p>
            <a:pPr algn="just"/>
            <a:endParaRPr lang="en-US" sz="2200" dirty="0">
              <a:solidFill>
                <a:schemeClr val="tx1"/>
              </a:solidFill>
            </a:endParaRPr>
          </a:p>
          <a:p>
            <a:pPr algn="just"/>
            <a:endParaRPr lang="en-US" sz="2200" dirty="0">
              <a:solidFill>
                <a:schemeClr val="tx1"/>
              </a:solidFill>
            </a:endParaRPr>
          </a:p>
          <a:p>
            <a:pPr algn="just"/>
            <a:endParaRPr lang="en-US" sz="2200" dirty="0">
              <a:solidFill>
                <a:schemeClr val="tx1"/>
              </a:solidFill>
            </a:endParaRPr>
          </a:p>
          <a:p>
            <a:pPr algn="just"/>
            <a:endParaRPr lang="en-US" sz="2200" dirty="0">
              <a:solidFill>
                <a:schemeClr val="tx1"/>
              </a:solidFill>
            </a:endParaRPr>
          </a:p>
          <a:p>
            <a:pPr algn="just"/>
            <a:endParaRPr lang="en-US" sz="2200" dirty="0">
              <a:solidFill>
                <a:schemeClr val="tx1"/>
              </a:solidFill>
            </a:endParaRPr>
          </a:p>
          <a:p>
            <a:pPr algn="just"/>
            <a:r>
              <a:rPr lang="en-US" sz="2200" dirty="0">
                <a:solidFill>
                  <a:schemeClr val="tx1"/>
                </a:solidFill>
              </a:rPr>
              <a:t>Gray line: training error, red line: testing error</a:t>
            </a:r>
          </a:p>
          <a:p>
            <a:pPr algn="just"/>
            <a:r>
              <a:rPr lang="en-US" altLang="zh-CN" sz="2200" dirty="0">
                <a:solidFill>
                  <a:schemeClr val="tx1"/>
                </a:solidFill>
              </a:rPr>
              <a:t>Black line: truth; Orange, blue and green curves correspond to fits of different flexibility. </a:t>
            </a:r>
            <a:endParaRPr lang="en-US" sz="2200" dirty="0">
              <a:solidFill>
                <a:srgbClr val="0070C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0EE86C0-7F9F-4218-949A-C842DBCFD5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5257" y="1126303"/>
            <a:ext cx="5769429" cy="3389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144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07C5C96-66AF-4BFD-80B4-BE0E46F3B28D}"/>
              </a:ext>
            </a:extLst>
          </p:cNvPr>
          <p:cNvSpPr txBox="1">
            <a:spLocks/>
          </p:cNvSpPr>
          <p:nvPr/>
        </p:nvSpPr>
        <p:spPr>
          <a:xfrm>
            <a:off x="222847" y="0"/>
            <a:ext cx="6477000" cy="9906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 b="0" i="0" kern="1200" baseline="0">
                <a:solidFill>
                  <a:srgbClr val="18453B"/>
                </a:solidFill>
                <a:latin typeface="Gotham-Bold"/>
                <a:ea typeface="ＭＳ Ｐゴシック" charset="-128"/>
                <a:cs typeface="Gotham-Bold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sz="3500" dirty="0">
                <a:solidFill>
                  <a:schemeClr val="bg1"/>
                </a:solidFill>
              </a:rPr>
              <a:t>Do We Need Test Data?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FB52F8-71B8-49BF-8D9B-E6EF3A4B58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27307"/>
            <a:ext cx="9144000" cy="5203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0065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8784AC-CBE3-4D90-86A9-29B7010FE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s-ES" dirty="0"/>
              <a:t>Yuying Xie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07B4E21-E2F7-4D3A-B701-98F769AE9D23}"/>
              </a:ext>
            </a:extLst>
          </p:cNvPr>
          <p:cNvSpPr txBox="1">
            <a:spLocks/>
          </p:cNvSpPr>
          <p:nvPr/>
        </p:nvSpPr>
        <p:spPr>
          <a:xfrm>
            <a:off x="187407" y="0"/>
            <a:ext cx="6477000" cy="9906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 b="0" i="0" kern="1200" baseline="0">
                <a:solidFill>
                  <a:srgbClr val="18453B"/>
                </a:solidFill>
                <a:latin typeface="Gotham-Bold"/>
                <a:ea typeface="ＭＳ Ｐゴシック" charset="-128"/>
                <a:cs typeface="Gotham-Bold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altLang="zh-CN" sz="3500" dirty="0">
                <a:solidFill>
                  <a:schemeClr val="bg1"/>
                </a:solidFill>
              </a:rPr>
              <a:t>Announcement </a:t>
            </a:r>
            <a:endParaRPr lang="en-US" sz="3500" dirty="0">
              <a:solidFill>
                <a:schemeClr val="bg1"/>
              </a:solidFill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F4865E68-F964-B4A6-0409-173BF7E888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95753"/>
            <a:ext cx="8229600" cy="990600"/>
          </a:xfrm>
        </p:spPr>
        <p:txBody>
          <a:bodyPr/>
          <a:lstStyle/>
          <a:p>
            <a:pPr lvl="1" indent="-342900"/>
            <a:r>
              <a:rPr lang="en-US" dirty="0">
                <a:solidFill>
                  <a:srgbClr val="064339"/>
                </a:solidFill>
              </a:rPr>
              <a:t>Go to our </a:t>
            </a:r>
            <a:r>
              <a:rPr lang="en-US" b="1" dirty="0">
                <a:solidFill>
                  <a:srgbClr val="064339"/>
                </a:solidFill>
              </a:rPr>
              <a:t>Team </a:t>
            </a:r>
            <a:r>
              <a:rPr lang="en-US" dirty="0">
                <a:solidFill>
                  <a:srgbClr val="064339"/>
                </a:solidFill>
              </a:rPr>
              <a:t>Channel. </a:t>
            </a:r>
          </a:p>
          <a:p>
            <a:pPr lvl="2" indent="-342900"/>
            <a:r>
              <a:rPr lang="en-US" dirty="0">
                <a:solidFill>
                  <a:srgbClr val="064339"/>
                </a:solidFill>
              </a:rPr>
              <a:t>+1 point on the first HW if you post a gif in the thread!</a:t>
            </a:r>
          </a:p>
          <a:p>
            <a:pPr lvl="2" indent="-342900"/>
            <a:endParaRPr lang="en-US" dirty="0">
              <a:solidFill>
                <a:srgbClr val="06433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5291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07C5C96-66AF-4BFD-80B4-BE0E46F3B28D}"/>
              </a:ext>
            </a:extLst>
          </p:cNvPr>
          <p:cNvSpPr txBox="1">
            <a:spLocks/>
          </p:cNvSpPr>
          <p:nvPr/>
        </p:nvSpPr>
        <p:spPr>
          <a:xfrm>
            <a:off x="222847" y="0"/>
            <a:ext cx="6477000" cy="9906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 b="0" i="0" kern="1200" baseline="0">
                <a:solidFill>
                  <a:srgbClr val="18453B"/>
                </a:solidFill>
                <a:latin typeface="Gotham-Bold"/>
                <a:ea typeface="ＭＳ Ｐゴシック" charset="-128"/>
                <a:cs typeface="Gotham-Bold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sz="3500" dirty="0">
                <a:solidFill>
                  <a:schemeClr val="bg1"/>
                </a:solidFill>
              </a:rPr>
              <a:t>Do We Need Test Data?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22B8DA3-2199-48BE-9F5F-CAABF0C1F4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8096"/>
            <a:ext cx="9144000" cy="4881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9206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A72240C3-EDC2-4337-84BC-E59256B4147E}"/>
              </a:ext>
            </a:extLst>
          </p:cNvPr>
          <p:cNvSpPr txBox="1">
            <a:spLocks/>
          </p:cNvSpPr>
          <p:nvPr/>
        </p:nvSpPr>
        <p:spPr>
          <a:xfrm>
            <a:off x="304800" y="-443798"/>
            <a:ext cx="8305800" cy="9906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sz="3600" dirty="0"/>
              <a:t>Bias-Variance Trade-off</a:t>
            </a:r>
            <a:endParaRPr lang="en-US" sz="3500" dirty="0"/>
          </a:p>
        </p:txBody>
      </p:sp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A72BCE18-B6CF-4C04-97AA-331FC6323A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8379057"/>
              </p:ext>
            </p:extLst>
          </p:nvPr>
        </p:nvGraphicFramePr>
        <p:xfrm>
          <a:off x="145002" y="2461772"/>
          <a:ext cx="2544932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2466">
                  <a:extLst>
                    <a:ext uri="{9D8B030D-6E8A-4147-A177-3AD203B41FA5}">
                      <a16:colId xmlns:a16="http://schemas.microsoft.com/office/drawing/2014/main" val="652854356"/>
                    </a:ext>
                  </a:extLst>
                </a:gridCol>
                <a:gridCol w="1272466">
                  <a:extLst>
                    <a:ext uri="{9D8B030D-6E8A-4147-A177-3AD203B41FA5}">
                      <a16:colId xmlns:a16="http://schemas.microsoft.com/office/drawing/2014/main" val="8387112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94177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55913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6468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0151189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C6DEF4CD-9D40-463B-AB9F-5C0D6944B08E}"/>
              </a:ext>
            </a:extLst>
          </p:cNvPr>
          <p:cNvSpPr txBox="1"/>
          <p:nvPr/>
        </p:nvSpPr>
        <p:spPr>
          <a:xfrm>
            <a:off x="1359290" y="1995164"/>
            <a:ext cx="6169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Tr</a:t>
            </a:r>
            <a:r>
              <a:rPr lang="en-US" baseline="-25000" dirty="0"/>
              <a:t>1</a:t>
            </a:r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FA3DCDA-5DDB-4995-B879-CF7CD900D5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6927" y="4531179"/>
            <a:ext cx="481080" cy="371527"/>
          </a:xfrm>
          <a:prstGeom prst="rect">
            <a:avLst/>
          </a:prstGeom>
        </p:spPr>
      </p:pic>
      <p:graphicFrame>
        <p:nvGraphicFramePr>
          <p:cNvPr id="19" name="Table 3">
            <a:extLst>
              <a:ext uri="{FF2B5EF4-FFF2-40B4-BE49-F238E27FC236}">
                <a16:creationId xmlns:a16="http://schemas.microsoft.com/office/drawing/2014/main" id="{468D326C-24ED-4EDA-AED4-19190ABD9F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1368320"/>
              </p:ext>
            </p:extLst>
          </p:nvPr>
        </p:nvGraphicFramePr>
        <p:xfrm>
          <a:off x="3193002" y="2466534"/>
          <a:ext cx="2544932" cy="15334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2466">
                  <a:extLst>
                    <a:ext uri="{9D8B030D-6E8A-4147-A177-3AD203B41FA5}">
                      <a16:colId xmlns:a16="http://schemas.microsoft.com/office/drawing/2014/main" val="652854356"/>
                    </a:ext>
                  </a:extLst>
                </a:gridCol>
                <a:gridCol w="1272466">
                  <a:extLst>
                    <a:ext uri="{9D8B030D-6E8A-4147-A177-3AD203B41FA5}">
                      <a16:colId xmlns:a16="http://schemas.microsoft.com/office/drawing/2014/main" val="8387112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9417754"/>
                  </a:ext>
                </a:extLst>
              </a:tr>
              <a:tr h="420965"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55913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11.1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6468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0151189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4D4DA95F-2CCA-4E08-ADE7-2CA3AE8AA531}"/>
              </a:ext>
            </a:extLst>
          </p:cNvPr>
          <p:cNvSpPr txBox="1"/>
          <p:nvPr/>
        </p:nvSpPr>
        <p:spPr>
          <a:xfrm>
            <a:off x="4263501" y="1995164"/>
            <a:ext cx="6169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Tr</a:t>
            </a:r>
            <a:r>
              <a:rPr lang="en-US" baseline="-25000" dirty="0"/>
              <a:t>2</a:t>
            </a:r>
            <a:endParaRPr lang="en-US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76A825AB-DCF0-4431-B3B0-F30936D623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7160" y="4531176"/>
            <a:ext cx="481080" cy="371527"/>
          </a:xfrm>
          <a:prstGeom prst="rect">
            <a:avLst/>
          </a:prstGeom>
        </p:spPr>
      </p:pic>
      <p:graphicFrame>
        <p:nvGraphicFramePr>
          <p:cNvPr id="22" name="Table 3">
            <a:extLst>
              <a:ext uri="{FF2B5EF4-FFF2-40B4-BE49-F238E27FC236}">
                <a16:creationId xmlns:a16="http://schemas.microsoft.com/office/drawing/2014/main" id="{B761AA39-1C86-4BB3-83E2-199DFD5A14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5236225"/>
              </p:ext>
            </p:extLst>
          </p:nvPr>
        </p:nvGraphicFramePr>
        <p:xfrm>
          <a:off x="6241002" y="2466534"/>
          <a:ext cx="2544934" cy="15334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2467">
                  <a:extLst>
                    <a:ext uri="{9D8B030D-6E8A-4147-A177-3AD203B41FA5}">
                      <a16:colId xmlns:a16="http://schemas.microsoft.com/office/drawing/2014/main" val="652854356"/>
                    </a:ext>
                  </a:extLst>
                </a:gridCol>
                <a:gridCol w="1272467">
                  <a:extLst>
                    <a:ext uri="{9D8B030D-6E8A-4147-A177-3AD203B41FA5}">
                      <a16:colId xmlns:a16="http://schemas.microsoft.com/office/drawing/2014/main" val="8387112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9417754"/>
                  </a:ext>
                </a:extLst>
              </a:tr>
              <a:tr h="420965"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55913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11.1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6468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0151189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A6BCA6FB-6840-4D93-AD2D-B84317102CA9}"/>
              </a:ext>
            </a:extLst>
          </p:cNvPr>
          <p:cNvSpPr txBox="1"/>
          <p:nvPr/>
        </p:nvSpPr>
        <p:spPr>
          <a:xfrm>
            <a:off x="7318900" y="1995164"/>
            <a:ext cx="6169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Tr</a:t>
            </a:r>
            <a:r>
              <a:rPr lang="en-US" baseline="-25000" dirty="0"/>
              <a:t>3</a:t>
            </a:r>
            <a:endParaRPr lang="en-US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3066714E-5AFE-4F51-B216-9ED3DB9B4E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2929" y="4469991"/>
            <a:ext cx="481080" cy="371527"/>
          </a:xfrm>
          <a:prstGeom prst="rect">
            <a:avLst/>
          </a:prstGeom>
        </p:spPr>
      </p:pic>
      <p:sp>
        <p:nvSpPr>
          <p:cNvPr id="11" name="Arrow: Down 10">
            <a:extLst>
              <a:ext uri="{FF2B5EF4-FFF2-40B4-BE49-F238E27FC236}">
                <a16:creationId xmlns:a16="http://schemas.microsoft.com/office/drawing/2014/main" id="{39DFF7F7-F842-4CBC-B6D8-1B8CEFB768EA}"/>
              </a:ext>
            </a:extLst>
          </p:cNvPr>
          <p:cNvSpPr/>
          <p:nvPr/>
        </p:nvSpPr>
        <p:spPr>
          <a:xfrm>
            <a:off x="1309456" y="4042408"/>
            <a:ext cx="216023" cy="371527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Arrow: Down 24">
            <a:extLst>
              <a:ext uri="{FF2B5EF4-FFF2-40B4-BE49-F238E27FC236}">
                <a16:creationId xmlns:a16="http://schemas.microsoft.com/office/drawing/2014/main" id="{853FD6EE-CEA5-4DAF-8534-66E5059C478B}"/>
              </a:ext>
            </a:extLst>
          </p:cNvPr>
          <p:cNvSpPr/>
          <p:nvPr/>
        </p:nvSpPr>
        <p:spPr>
          <a:xfrm>
            <a:off x="4357456" y="4042408"/>
            <a:ext cx="216023" cy="371527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Arrow: Down 25">
            <a:extLst>
              <a:ext uri="{FF2B5EF4-FFF2-40B4-BE49-F238E27FC236}">
                <a16:creationId xmlns:a16="http://schemas.microsoft.com/office/drawing/2014/main" id="{886BCA64-5970-4B48-8C6E-69DD23841681}"/>
              </a:ext>
            </a:extLst>
          </p:cNvPr>
          <p:cNvSpPr/>
          <p:nvPr/>
        </p:nvSpPr>
        <p:spPr>
          <a:xfrm>
            <a:off x="7463163" y="4056477"/>
            <a:ext cx="216023" cy="371527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346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0" grpId="0"/>
      <p:bldP spid="23" grpId="0"/>
      <p:bldP spid="11" grpId="0" animBg="1"/>
      <p:bldP spid="25" grpId="0" animBg="1"/>
      <p:bldP spid="26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A72240C3-EDC2-4337-84BC-E59256B4147E}"/>
              </a:ext>
            </a:extLst>
          </p:cNvPr>
          <p:cNvSpPr txBox="1">
            <a:spLocks/>
          </p:cNvSpPr>
          <p:nvPr/>
        </p:nvSpPr>
        <p:spPr>
          <a:xfrm>
            <a:off x="304800" y="-443798"/>
            <a:ext cx="8305800" cy="9906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sz="3600" dirty="0"/>
              <a:t>Bias-Variance Trade-off</a:t>
            </a:r>
            <a:endParaRPr lang="en-US" sz="35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C0DDCA-2D75-45CF-99E0-29652ABE6857}"/>
              </a:ext>
            </a:extLst>
          </p:cNvPr>
          <p:cNvSpPr txBox="1"/>
          <p:nvPr/>
        </p:nvSpPr>
        <p:spPr>
          <a:xfrm>
            <a:off x="304799" y="946367"/>
            <a:ext cx="8499231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Suppose we have ﬁt a model        to some training data Tr</a:t>
            </a:r>
            <a:r>
              <a:rPr lang="en-US" baseline="-25000" dirty="0"/>
              <a:t>1.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If we have another set of training data Tr</a:t>
            </a:r>
            <a:r>
              <a:rPr lang="en-US" baseline="-25000" dirty="0"/>
              <a:t>2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fit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model, will </a:t>
            </a:r>
            <a:r>
              <a:rPr lang="zh-CN" altLang="en-US" dirty="0"/>
              <a:t>        </a:t>
            </a:r>
            <a:r>
              <a:rPr lang="en-US" altLang="zh-CN" dirty="0"/>
              <a:t>be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same?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Let            be a test observation drawn from the population. If the true model is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have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expectation average over the variability of       and </a:t>
            </a:r>
            <a:r>
              <a:rPr lang="en-US" dirty="0">
                <a:solidFill>
                  <a:srgbClr val="FF0000"/>
                </a:solidFill>
              </a:rPr>
              <a:t>Tr (training data).</a:t>
            </a:r>
            <a:r>
              <a:rPr lang="en-US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Typically, as the ﬂexibility of       increases, its variance increases, and its bias decreases. Selecting the ﬂexibility based on average test error amounts to a </a:t>
            </a:r>
            <a:r>
              <a:rPr lang="en-US" b="1" dirty="0">
                <a:solidFill>
                  <a:srgbClr val="00B050"/>
                </a:solidFill>
              </a:rPr>
              <a:t>bias-variance trade-oﬀ</a:t>
            </a:r>
            <a:r>
              <a:rPr lang="en-US" dirty="0"/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F0000"/>
                </a:solidFill>
              </a:rPr>
              <a:t>Bias</a:t>
            </a:r>
            <a:r>
              <a:rPr lang="en-US" dirty="0"/>
              <a:t>: if you have many sets of training data, the average prediction differs from the truth. 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9B0CFEF-0619-4053-BB80-950959E679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9841" y="1171134"/>
            <a:ext cx="481080" cy="3715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DABBD4E-3472-4D94-A9EB-9B6BEFD94E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0524" y="1445993"/>
            <a:ext cx="481080" cy="3715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BE8BC2F-77B6-4EF4-A2F3-A9B0B90D51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811" y="1834502"/>
            <a:ext cx="645246" cy="2541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7FA5573-F57C-4AD3-8E7D-19ED60C917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8590" y="2343013"/>
            <a:ext cx="5245944" cy="41292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713AE5A-DEC5-4004-A883-73E646CF80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3900" y="2742578"/>
            <a:ext cx="5950634" cy="68642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0F9F55D-FF49-4600-8DDF-F9E1260DEA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08974" y="4017059"/>
            <a:ext cx="219106" cy="30484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C634EDB-4486-4DB0-BBE8-8E23907C010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03298" y="3429000"/>
            <a:ext cx="358495" cy="372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888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07C5C96-66AF-4BFD-80B4-BE0E46F3B28D}"/>
              </a:ext>
            </a:extLst>
          </p:cNvPr>
          <p:cNvSpPr txBox="1">
            <a:spLocks/>
          </p:cNvSpPr>
          <p:nvPr/>
        </p:nvSpPr>
        <p:spPr>
          <a:xfrm>
            <a:off x="222847" y="0"/>
            <a:ext cx="6477000" cy="9906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 b="0" i="0" kern="1200" baseline="0">
                <a:solidFill>
                  <a:srgbClr val="18453B"/>
                </a:solidFill>
                <a:latin typeface="Gotham-Bold"/>
                <a:ea typeface="ＭＳ Ｐゴシック" charset="-128"/>
                <a:cs typeface="Gotham-Bold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sz="3500" dirty="0">
                <a:solidFill>
                  <a:schemeClr val="bg1"/>
                </a:solidFill>
              </a:rPr>
              <a:t>Do We Need Test Data?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115B739-18A5-4B3A-A4B2-B252D21BDA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134" y="807868"/>
            <a:ext cx="3269372" cy="296514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2313D56-33E3-4A31-B05D-B6958EC4A3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8504" y="901083"/>
            <a:ext cx="3042280" cy="277871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3EEE247-FF87-4E8B-98FF-E7E94C9BB0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2640" y="868163"/>
            <a:ext cx="2591360" cy="237033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D2E970D-F0A6-417E-988F-9861B9AA2E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730" y="1018494"/>
            <a:ext cx="6209829" cy="5858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540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A72240C3-EDC2-4337-84BC-E59256B4147E}"/>
              </a:ext>
            </a:extLst>
          </p:cNvPr>
          <p:cNvSpPr txBox="1">
            <a:spLocks/>
          </p:cNvSpPr>
          <p:nvPr/>
        </p:nvSpPr>
        <p:spPr>
          <a:xfrm>
            <a:off x="304800" y="-478302"/>
            <a:ext cx="8305800" cy="9906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endParaRPr lang="en-US" sz="35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D8FAF7-BCCD-4094-A7BA-1BECB260F1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99069"/>
            <a:ext cx="9144000" cy="465986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7257A06-70A2-4D9F-B4EB-AB53CAA298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5974"/>
          <a:stretch/>
        </p:blipFill>
        <p:spPr>
          <a:xfrm>
            <a:off x="152400" y="1251469"/>
            <a:ext cx="3111305" cy="4659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86913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A72240C3-EDC2-4337-84BC-E59256B4147E}"/>
              </a:ext>
            </a:extLst>
          </p:cNvPr>
          <p:cNvSpPr txBox="1">
            <a:spLocks/>
          </p:cNvSpPr>
          <p:nvPr/>
        </p:nvSpPr>
        <p:spPr>
          <a:xfrm>
            <a:off x="304800" y="-443798"/>
            <a:ext cx="8305800" cy="9906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sz="3600" dirty="0"/>
              <a:t>Classification Problems</a:t>
            </a:r>
            <a:endParaRPr lang="en-US" sz="35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C4DCA1-6AC4-47C0-A14D-921A745E2380}"/>
              </a:ext>
            </a:extLst>
          </p:cNvPr>
          <p:cNvSpPr txBox="1"/>
          <p:nvPr/>
        </p:nvSpPr>
        <p:spPr>
          <a:xfrm>
            <a:off x="304800" y="946367"/>
            <a:ext cx="830580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  <a:p>
            <a:r>
              <a:rPr lang="en-US" dirty="0"/>
              <a:t>Here the response variable </a:t>
            </a:r>
            <a:r>
              <a:rPr lang="en-US" i="1" dirty="0">
                <a:solidFill>
                  <a:srgbClr val="00B050"/>
                </a:solidFill>
              </a:rPr>
              <a:t>Y</a:t>
            </a:r>
            <a:r>
              <a:rPr lang="en-US" dirty="0"/>
              <a:t> is qualitative — e.g. email is one of </a:t>
            </a:r>
          </a:p>
          <a:p>
            <a:r>
              <a:rPr lang="en-US" dirty="0"/>
              <a:t>                       (ham=good email), digit class is one of                             . Our goals are to: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Build a classifier </a:t>
            </a:r>
            <a:r>
              <a:rPr lang="en-US" i="1" dirty="0"/>
              <a:t>C(X)</a:t>
            </a:r>
            <a:r>
              <a:rPr lang="en-US" dirty="0"/>
              <a:t> that assigns a class label to a feature unlabeled observation </a:t>
            </a:r>
            <a:r>
              <a:rPr lang="en-US" i="1" dirty="0"/>
              <a:t>X</a:t>
            </a:r>
            <a:r>
              <a:rPr lang="en-US" dirty="0"/>
              <a:t>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Assess the uncertainty in each classification.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Understand the roles of the different predictors among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5312E10-1C85-4F77-ADDD-662DCD60CD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599209"/>
            <a:ext cx="1312923" cy="24145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556D722-E548-4584-9FD4-BD3C6AFE5A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6225" y="1565134"/>
            <a:ext cx="1724268" cy="30960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33A9B29-F7C6-4FCB-8484-7D34ED7DFC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9861" y="3969346"/>
            <a:ext cx="2831527" cy="43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341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A72240C3-EDC2-4337-84BC-E59256B4147E}"/>
              </a:ext>
            </a:extLst>
          </p:cNvPr>
          <p:cNvSpPr txBox="1">
            <a:spLocks/>
          </p:cNvSpPr>
          <p:nvPr/>
        </p:nvSpPr>
        <p:spPr>
          <a:xfrm>
            <a:off x="304800" y="-443798"/>
            <a:ext cx="8305800" cy="9906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sz="3600" dirty="0"/>
              <a:t>Classification: some details</a:t>
            </a:r>
            <a:endParaRPr lang="en-US" sz="3500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155A3BCB-8DF4-4A6B-92A8-49319694BBCB}"/>
              </a:ext>
            </a:extLst>
          </p:cNvPr>
          <p:cNvSpPr txBox="1">
            <a:spLocks/>
          </p:cNvSpPr>
          <p:nvPr/>
        </p:nvSpPr>
        <p:spPr>
          <a:xfrm>
            <a:off x="-1" y="527710"/>
            <a:ext cx="8839201" cy="6330290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8453B"/>
              </a:buClr>
              <a:buFont typeface="Arial"/>
              <a:buChar char="•"/>
              <a:defRPr sz="2800" b="0" i="0" kern="1200">
                <a:solidFill>
                  <a:srgbClr val="595959"/>
                </a:solidFill>
                <a:latin typeface="Gotham Book"/>
                <a:ea typeface="ＭＳ Ｐゴシック" charset="-128"/>
                <a:cs typeface="Gotham Book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75000"/>
                  <a:lumOff val="25000"/>
                </a:schemeClr>
              </a:buClr>
              <a:buSzPct val="85000"/>
              <a:buFont typeface="Arial"/>
              <a:buChar char="•"/>
              <a:defRPr sz="2400" b="0" i="0" kern="1200">
                <a:solidFill>
                  <a:srgbClr val="595959"/>
                </a:solidFill>
                <a:latin typeface="Gotham Book"/>
                <a:ea typeface="ＭＳ Ｐゴシック" charset="-128"/>
                <a:cs typeface="Gotham Book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75000"/>
                  <a:lumOff val="25000"/>
                </a:schemeClr>
              </a:buClr>
              <a:buFont typeface="Arial" charset="0"/>
              <a:buChar char="•"/>
              <a:defRPr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Gotham Book"/>
                <a:ea typeface="ＭＳ Ｐゴシック" charset="-128"/>
                <a:cs typeface="Gotham Book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b="0" i="0" kern="1200">
                <a:solidFill>
                  <a:schemeClr val="tx1"/>
                </a:solidFill>
                <a:latin typeface="Gotham Book"/>
                <a:ea typeface="ＭＳ Ｐゴシック" charset="-128"/>
                <a:cs typeface="Gotham Book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b="0" i="0" kern="1200">
                <a:solidFill>
                  <a:schemeClr val="tx1"/>
                </a:solidFill>
                <a:latin typeface="Gotham Book"/>
                <a:ea typeface="ＭＳ Ｐゴシック" charset="-128"/>
                <a:cs typeface="Gotham Book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dirty="0"/>
          </a:p>
          <a:p>
            <a:pPr marL="400050">
              <a:buClrTx/>
            </a:pPr>
            <a:r>
              <a:rPr lang="en-US" sz="2000" dirty="0"/>
              <a:t>How to measure the performance of a classifier in a training dataset Tr? We use the </a:t>
            </a:r>
            <a:r>
              <a:rPr lang="en-US" sz="2000" dirty="0">
                <a:solidFill>
                  <a:srgbClr val="FF0000"/>
                </a:solidFill>
              </a:rPr>
              <a:t>misclassification error rate:</a:t>
            </a:r>
          </a:p>
          <a:p>
            <a:pPr marL="400050">
              <a:buClrTx/>
            </a:pPr>
            <a:endParaRPr lang="en-US" sz="2000" dirty="0"/>
          </a:p>
          <a:p>
            <a:pPr marL="57150" indent="0">
              <a:buClrTx/>
              <a:buNone/>
            </a:pPr>
            <a:endParaRPr lang="en-US" sz="2000" dirty="0"/>
          </a:p>
          <a:p>
            <a:pPr marL="57150" indent="0">
              <a:buClrTx/>
              <a:buNone/>
            </a:pPr>
            <a:r>
              <a:rPr lang="en-US" sz="2000" dirty="0"/>
              <a:t>       where                     is an indicator variable that equals 1 if                and 0 otherwise</a:t>
            </a:r>
          </a:p>
          <a:p>
            <a:pPr marL="400050">
              <a:buClrTx/>
            </a:pPr>
            <a:r>
              <a:rPr lang="en-US" sz="2000" dirty="0"/>
              <a:t>Can we define it as                                                      ?  ?</a:t>
            </a:r>
          </a:p>
          <a:p>
            <a:pPr marL="400050">
              <a:buClrTx/>
            </a:pPr>
            <a:endParaRPr lang="en-US" sz="2000" dirty="0"/>
          </a:p>
          <a:p>
            <a:pPr marL="400050">
              <a:buClrTx/>
            </a:pPr>
            <a:r>
              <a:rPr lang="en-US" sz="2000" dirty="0"/>
              <a:t>As in the regression setting, we are most interested in the testing errors associated</a:t>
            </a:r>
          </a:p>
          <a:p>
            <a:pPr marL="400050">
              <a:buClrTx/>
            </a:pPr>
            <a:endParaRPr lang="en-US" sz="2000" dirty="0"/>
          </a:p>
          <a:p>
            <a:pPr marL="57150" indent="0">
              <a:buClrTx/>
              <a:buNone/>
            </a:pPr>
            <a:br>
              <a:rPr lang="en-US" sz="2000" dirty="0"/>
            </a:br>
            <a:r>
              <a:rPr lang="en-US" sz="2000" dirty="0"/>
              <a:t>with a testing set                       :</a:t>
            </a:r>
          </a:p>
          <a:p>
            <a:pPr marL="400050">
              <a:buClrTx/>
            </a:pPr>
            <a:endParaRPr lang="en-US" sz="2000" dirty="0"/>
          </a:p>
          <a:p>
            <a:pPr marL="400050">
              <a:buClrTx/>
            </a:pPr>
            <a:endParaRPr lang="en-US" sz="2000" dirty="0"/>
          </a:p>
          <a:p>
            <a:pPr marL="400050">
              <a:buClrTx/>
            </a:pPr>
            <a:endParaRPr lang="en-US" sz="2000" dirty="0"/>
          </a:p>
          <a:p>
            <a:pPr marL="400050">
              <a:buClrTx/>
            </a:pPr>
            <a:r>
              <a:rPr lang="en-US" sz="2000" dirty="0"/>
              <a:t>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9CFC5BC-F077-43ED-A955-C12CFC2E2F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7123" y="2161436"/>
            <a:ext cx="981212" cy="26197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16FDF61-EF0D-4695-B669-DF66A33B47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1562" y="2161436"/>
            <a:ext cx="775228" cy="28079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503FC29-359E-4F0F-86BB-1B8D2BBD03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2150" y="4734283"/>
            <a:ext cx="1165833" cy="26821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11342AE-5F9B-4412-B351-70A15E5C3F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47701" y="3881766"/>
            <a:ext cx="3543795" cy="73352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C197EB1-5CFE-45A2-A1A1-7CFF7C4C64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15066" y="2499287"/>
            <a:ext cx="2935331" cy="8097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2942D5A-369D-4AAF-95AC-C79EAF8BF8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53605" y="1190650"/>
            <a:ext cx="3353268" cy="952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044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A72240C3-EDC2-4337-84BC-E59256B4147E}"/>
              </a:ext>
            </a:extLst>
          </p:cNvPr>
          <p:cNvSpPr txBox="1">
            <a:spLocks/>
          </p:cNvSpPr>
          <p:nvPr/>
        </p:nvSpPr>
        <p:spPr>
          <a:xfrm>
            <a:off x="304800" y="-443798"/>
            <a:ext cx="8305800" cy="9906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sz="3600" dirty="0"/>
              <a:t>Ideal Classifier</a:t>
            </a:r>
            <a:endParaRPr lang="en-US" sz="35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AD17F35-ADAF-4738-BCAF-02C9F135329A}"/>
              </a:ext>
            </a:extLst>
          </p:cNvPr>
          <p:cNvSpPr txBox="1"/>
          <p:nvPr/>
        </p:nvSpPr>
        <p:spPr>
          <a:xfrm>
            <a:off x="492368" y="1362780"/>
            <a:ext cx="839137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Is there an ideal </a:t>
            </a:r>
            <a:r>
              <a:rPr lang="en-US" i="1" dirty="0"/>
              <a:t>C(X)</a:t>
            </a:r>
            <a:r>
              <a:rPr lang="en-US" dirty="0"/>
              <a:t>?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Suppose the </a:t>
            </a:r>
            <a:r>
              <a:rPr lang="en-US" i="1" dirty="0"/>
              <a:t>K</a:t>
            </a:r>
            <a:r>
              <a:rPr lang="en-US" dirty="0"/>
              <a:t> elements in     are number</a:t>
            </a:r>
            <a:r>
              <a:rPr lang="en-US" altLang="zh-CN" dirty="0"/>
              <a:t>e</a:t>
            </a:r>
            <a:r>
              <a:rPr lang="en-US" dirty="0"/>
              <a:t>d 1, 2, …, K. Let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These are the conditional class probabilities at </a:t>
            </a:r>
            <a:r>
              <a:rPr lang="en-US" i="1" dirty="0"/>
              <a:t>x</a:t>
            </a:r>
            <a:r>
              <a:rPr lang="en-US" dirty="0"/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Then the </a:t>
            </a:r>
            <a:r>
              <a:rPr lang="en-US" b="1" dirty="0">
                <a:solidFill>
                  <a:srgbClr val="00B050"/>
                </a:solidFill>
              </a:rPr>
              <a:t>Bayes classifier </a:t>
            </a:r>
            <a:r>
              <a:rPr lang="en-US" dirty="0"/>
              <a:t>at </a:t>
            </a:r>
            <a:r>
              <a:rPr lang="en-US" i="1" dirty="0"/>
              <a:t>x</a:t>
            </a:r>
            <a:r>
              <a:rPr lang="en-US" dirty="0"/>
              <a:t> is </a:t>
            </a:r>
          </a:p>
          <a:p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, which is the </a:t>
            </a:r>
            <a:r>
              <a:rPr lang="en-US" dirty="0">
                <a:solidFill>
                  <a:srgbClr val="FF0000"/>
                </a:solidFill>
              </a:rPr>
              <a:t>optimal</a:t>
            </a:r>
            <a:r>
              <a:rPr lang="en-US" dirty="0"/>
              <a:t> classifier.  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86B2C03-D54B-488E-A08D-855C70E325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3918" y="1705708"/>
            <a:ext cx="252448" cy="23815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8066118-3D85-46A5-952F-971079B7BF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351" y="2101444"/>
            <a:ext cx="6730698" cy="52873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89F1335-8D60-4CE7-8EBC-AE7BEDDE7B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113" y="3446160"/>
            <a:ext cx="8236634" cy="66105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A1E8705-F883-4464-B8F5-CC25020336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368" y="4779100"/>
            <a:ext cx="4311463" cy="1966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418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A72240C3-EDC2-4337-84BC-E59256B4147E}"/>
              </a:ext>
            </a:extLst>
          </p:cNvPr>
          <p:cNvSpPr txBox="1">
            <a:spLocks/>
          </p:cNvSpPr>
          <p:nvPr/>
        </p:nvSpPr>
        <p:spPr>
          <a:xfrm>
            <a:off x="304800" y="-443798"/>
            <a:ext cx="8305800" cy="9906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sz="3600" dirty="0"/>
              <a:t>Ideal Classifier</a:t>
            </a:r>
            <a:endParaRPr lang="en-US" sz="35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AD17F35-ADAF-4738-BCAF-02C9F135329A}"/>
              </a:ext>
            </a:extLst>
          </p:cNvPr>
          <p:cNvSpPr txBox="1"/>
          <p:nvPr/>
        </p:nvSpPr>
        <p:spPr>
          <a:xfrm>
            <a:off x="376310" y="3718679"/>
            <a:ext cx="83913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US" dirty="0"/>
              <a:t>Nearest-neighbor averaging can be used as before.</a:t>
            </a:r>
          </a:p>
          <a:p>
            <a:r>
              <a:rPr lang="en-US" dirty="0"/>
              <a:t>Also breaks down as dimension grows.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C05BA6-0281-414B-95BB-117F51730E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4990" y="623126"/>
            <a:ext cx="6425420" cy="3019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05307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A72240C3-EDC2-4337-84BC-E59256B4147E}"/>
              </a:ext>
            </a:extLst>
          </p:cNvPr>
          <p:cNvSpPr txBox="1">
            <a:spLocks/>
          </p:cNvSpPr>
          <p:nvPr/>
        </p:nvSpPr>
        <p:spPr>
          <a:xfrm>
            <a:off x="304800" y="-443798"/>
            <a:ext cx="8305800" cy="9906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sz="3600" dirty="0"/>
              <a:t>K-nearest neighbors in two dimensions</a:t>
            </a:r>
            <a:endParaRPr lang="en-US" sz="35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7A455A-357C-445E-B92D-9A67ED8A852F}"/>
              </a:ext>
            </a:extLst>
          </p:cNvPr>
          <p:cNvSpPr txBox="1"/>
          <p:nvPr/>
        </p:nvSpPr>
        <p:spPr>
          <a:xfrm>
            <a:off x="304800" y="946367"/>
            <a:ext cx="8305800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Idea: Use similar training points when making predictions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What is/are the parameters?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Is it parametric or non-parametric?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3C41F02-D12E-4FCF-A086-723E5DCF4A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6115" y="1592698"/>
            <a:ext cx="5812972" cy="3339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6513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1CF272-5E4C-49C6-ADF2-9CCE5922F6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95753"/>
            <a:ext cx="8229600" cy="990600"/>
          </a:xfrm>
        </p:spPr>
        <p:txBody>
          <a:bodyPr/>
          <a:lstStyle/>
          <a:p>
            <a:pPr lvl="1" indent="-342900"/>
            <a:r>
              <a:rPr lang="en-US" dirty="0">
                <a:solidFill>
                  <a:srgbClr val="064339"/>
                </a:solidFill>
              </a:rPr>
              <a:t>Inputs X and output Y both in the data. 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8784AC-CBE3-4D90-86A9-29B7010FE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s-ES" dirty="0"/>
              <a:t>Yuying Xie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07B4E21-E2F7-4D3A-B701-98F769AE9D23}"/>
              </a:ext>
            </a:extLst>
          </p:cNvPr>
          <p:cNvSpPr txBox="1">
            <a:spLocks/>
          </p:cNvSpPr>
          <p:nvPr/>
        </p:nvSpPr>
        <p:spPr>
          <a:xfrm>
            <a:off x="145366" y="723631"/>
            <a:ext cx="6477000" cy="9906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 b="0" i="0" kern="1200" baseline="0">
                <a:solidFill>
                  <a:srgbClr val="18453B"/>
                </a:solidFill>
                <a:latin typeface="Gotham-Bold"/>
                <a:ea typeface="ＭＳ Ｐゴシック" charset="-128"/>
                <a:cs typeface="Gotham-Bold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altLang="zh-CN" sz="3500" dirty="0"/>
              <a:t>Recap: Supervised Learning</a:t>
            </a:r>
            <a:endParaRPr lang="en-US" sz="35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E2CD62-AD66-4D68-B4E9-5CEE2657B6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034" y="2190875"/>
            <a:ext cx="2934109" cy="2991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793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A72240C3-EDC2-4337-84BC-E59256B4147E}"/>
              </a:ext>
            </a:extLst>
          </p:cNvPr>
          <p:cNvSpPr txBox="1">
            <a:spLocks/>
          </p:cNvSpPr>
          <p:nvPr/>
        </p:nvSpPr>
        <p:spPr>
          <a:xfrm>
            <a:off x="304800" y="-443798"/>
            <a:ext cx="8305800" cy="9906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sz="3600" dirty="0"/>
              <a:t>K-nearest neighbors in two dimensions</a:t>
            </a:r>
            <a:endParaRPr lang="en-US" sz="35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FDE447-9190-422A-9A37-85A7E7FE8A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4657" y="2090056"/>
            <a:ext cx="3586085" cy="3127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7630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A72240C3-EDC2-4337-84BC-E59256B4147E}"/>
              </a:ext>
            </a:extLst>
          </p:cNvPr>
          <p:cNvSpPr txBox="1">
            <a:spLocks/>
          </p:cNvSpPr>
          <p:nvPr/>
        </p:nvSpPr>
        <p:spPr>
          <a:xfrm>
            <a:off x="304800" y="-443798"/>
            <a:ext cx="8305800" cy="9906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sz="3600" dirty="0"/>
              <a:t>K-nearest neighbors in two dimensions</a:t>
            </a:r>
            <a:endParaRPr lang="en-US" sz="35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51F1EE-E059-471D-A04C-F24C71B2F1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97844"/>
            <a:ext cx="9144000" cy="5062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36884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A72240C3-EDC2-4337-84BC-E59256B4147E}"/>
              </a:ext>
            </a:extLst>
          </p:cNvPr>
          <p:cNvSpPr txBox="1">
            <a:spLocks/>
          </p:cNvSpPr>
          <p:nvPr/>
        </p:nvSpPr>
        <p:spPr>
          <a:xfrm>
            <a:off x="304800" y="-443798"/>
            <a:ext cx="8305800" cy="9906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sz="3600" dirty="0"/>
              <a:t>KNN: Training and Test Errors</a:t>
            </a:r>
            <a:endParaRPr lang="en-US" sz="35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662E60-4FFD-42D2-9BE6-6F7B73BE20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455" y="896255"/>
            <a:ext cx="6897660" cy="5286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91120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A72240C3-EDC2-4337-84BC-E59256B4147E}"/>
              </a:ext>
            </a:extLst>
          </p:cNvPr>
          <p:cNvSpPr txBox="1">
            <a:spLocks/>
          </p:cNvSpPr>
          <p:nvPr/>
        </p:nvSpPr>
        <p:spPr>
          <a:xfrm>
            <a:off x="304800" y="-478302"/>
            <a:ext cx="8305800" cy="9906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endParaRPr lang="en-US" sz="3500" dirty="0"/>
          </a:p>
        </p:txBody>
      </p:sp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061AE4E-25AA-731D-85DD-2B92A60664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921" y="1370505"/>
            <a:ext cx="7086600" cy="382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2432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8784AC-CBE3-4D90-86A9-29B7010FE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s-ES" dirty="0"/>
              <a:t>Yuying Xie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07B4E21-E2F7-4D3A-B701-98F769AE9D23}"/>
              </a:ext>
            </a:extLst>
          </p:cNvPr>
          <p:cNvSpPr txBox="1">
            <a:spLocks/>
          </p:cNvSpPr>
          <p:nvPr/>
        </p:nvSpPr>
        <p:spPr>
          <a:xfrm>
            <a:off x="187407" y="0"/>
            <a:ext cx="6477000" cy="9906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 b="0" i="0" kern="1200" baseline="0">
                <a:solidFill>
                  <a:srgbClr val="18453B"/>
                </a:solidFill>
                <a:latin typeface="Gotham-Bold"/>
                <a:ea typeface="ＭＳ Ｐゴシック" charset="-128"/>
                <a:cs typeface="Gotham-Bold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sz="2400" dirty="0">
                <a:solidFill>
                  <a:schemeClr val="bg1"/>
                </a:solidFill>
                <a:effectLst/>
                <a:latin typeface="Helvetica" pitchFamily="2" charset="0"/>
              </a:rPr>
              <a:t>An example data set: Advertising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F4865E68-F964-B4A6-0409-173BF7E888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24200" y="1131833"/>
            <a:ext cx="5918419" cy="4501712"/>
          </a:xfrm>
        </p:spPr>
        <p:txBody>
          <a:bodyPr/>
          <a:lstStyle/>
          <a:p>
            <a:pPr lvl="1" indent="-342900"/>
            <a:r>
              <a:rPr lang="en-US" dirty="0">
                <a:solidFill>
                  <a:srgbClr val="064339"/>
                </a:solidFill>
              </a:rPr>
              <a:t>Sales of a product in 200 markets, along with spent on three type of ad. </a:t>
            </a:r>
          </a:p>
          <a:p>
            <a:pPr lvl="1" indent="-342900"/>
            <a:r>
              <a:rPr lang="en-US" dirty="0">
                <a:solidFill>
                  <a:srgbClr val="064339"/>
                </a:solidFill>
              </a:rPr>
              <a:t>Goal: ?</a:t>
            </a:r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AFAC0F-AED3-7C36-BBA1-4E1288A1AA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381" y="990600"/>
            <a:ext cx="3109765" cy="4382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862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/>
              <a:pPr/>
              <a:t>7</a:t>
            </a:fld>
            <a:endParaRPr lang="en-GB"/>
          </a:p>
        </p:txBody>
      </p:sp>
      <p:pic>
        <p:nvPicPr>
          <p:cNvPr id="25" name="Picture 25" descr="A screenshot of a cell phone&#10;&#10;Description generated with very high confidence"/>
          <p:cNvPicPr>
            <a:picLocks noChangeAspect="1"/>
          </p:cNvPicPr>
          <p:nvPr/>
        </p:nvPicPr>
        <p:blipFill rotWithShape="1">
          <a:blip r:embed="rId2"/>
          <a:srcRect l="9993" t="11258"/>
          <a:stretch/>
        </p:blipFill>
        <p:spPr>
          <a:xfrm>
            <a:off x="1228780" y="2677886"/>
            <a:ext cx="7522156" cy="2863758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7D27ADB3-8C14-4D71-9A42-2FF82B91CBFE}"/>
              </a:ext>
            </a:extLst>
          </p:cNvPr>
          <p:cNvSpPr txBox="1">
            <a:spLocks/>
          </p:cNvSpPr>
          <p:nvPr/>
        </p:nvSpPr>
        <p:spPr>
          <a:xfrm>
            <a:off x="145366" y="723631"/>
            <a:ext cx="6477000" cy="990600"/>
          </a:xfrm>
          <a:prstGeom prst="rect">
            <a:avLst/>
          </a:prstGeom>
        </p:spPr>
        <p:txBody>
          <a:bodyPr>
            <a:normAutofit fontScale="925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 b="0" i="0" kern="1200" baseline="0">
                <a:solidFill>
                  <a:srgbClr val="18453B"/>
                </a:solidFill>
                <a:latin typeface="Gotham-Bold"/>
                <a:ea typeface="ＭＳ Ｐゴシック" charset="-128"/>
                <a:cs typeface="Gotham-Bold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altLang="zh-CN" sz="3500" dirty="0"/>
              <a:t>Predicting Failure time for a machine</a:t>
            </a:r>
            <a:endParaRPr lang="en-US" sz="3500" dirty="0"/>
          </a:p>
        </p:txBody>
      </p:sp>
    </p:spTree>
    <p:extLst>
      <p:ext uri="{BB962C8B-B14F-4D97-AF65-F5344CB8AC3E}">
        <p14:creationId xmlns:p14="http://schemas.microsoft.com/office/powerpoint/2010/main" val="32490068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/>
              <a:pPr/>
              <a:t>8</a:t>
            </a:fld>
            <a:endParaRPr lang="en-GB"/>
          </a:p>
        </p:txBody>
      </p:sp>
      <p:pic>
        <p:nvPicPr>
          <p:cNvPr id="25" name="Picture 25" descr="A screenshot of a cell phone&#10;&#10;Description generated with very high confidence"/>
          <p:cNvPicPr>
            <a:picLocks noChangeAspect="1"/>
          </p:cNvPicPr>
          <p:nvPr/>
        </p:nvPicPr>
        <p:blipFill rotWithShape="1">
          <a:blip r:embed="rId2"/>
          <a:srcRect l="9993" t="11258"/>
          <a:stretch/>
        </p:blipFill>
        <p:spPr>
          <a:xfrm>
            <a:off x="1228780" y="2677886"/>
            <a:ext cx="7522156" cy="286375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961765" y="3486786"/>
            <a:ext cx="647700" cy="720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177156" y="3486786"/>
            <a:ext cx="222885" cy="720725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Down 2"/>
          <p:cNvSpPr/>
          <p:nvPr/>
        </p:nvSpPr>
        <p:spPr>
          <a:xfrm rot="13680000">
            <a:off x="3394075" y="4195446"/>
            <a:ext cx="436880" cy="546735"/>
          </a:xfrm>
          <a:prstGeom prst="downArrow">
            <a:avLst/>
          </a:prstGeom>
          <a:solidFill>
            <a:srgbClr val="006DD0">
              <a:alpha val="85000"/>
            </a:srgbClr>
          </a:solidFill>
          <a:ln>
            <a:solidFill>
              <a:srgbClr val="03159A">
                <a:alpha val="75000"/>
              </a:srgbClr>
            </a:solidFill>
          </a:ln>
          <a:effectLst>
            <a:outerShdw blurRad="50800" dist="50800" dir="5400000" algn="ctr" rotWithShape="0">
              <a:schemeClr val="bg1">
                <a:alpha val="10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Down 5"/>
          <p:cNvSpPr/>
          <p:nvPr/>
        </p:nvSpPr>
        <p:spPr>
          <a:xfrm rot="7620000">
            <a:off x="5389245" y="4201161"/>
            <a:ext cx="436880" cy="546735"/>
          </a:xfrm>
          <a:prstGeom prst="downArrow">
            <a:avLst/>
          </a:prstGeom>
          <a:solidFill>
            <a:srgbClr val="006DD0">
              <a:alpha val="85000"/>
            </a:srgbClr>
          </a:solidFill>
          <a:ln>
            <a:solidFill>
              <a:srgbClr val="03159A">
                <a:alpha val="76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4"/>
          <p:cNvSpPr txBox="1"/>
          <p:nvPr/>
        </p:nvSpPr>
        <p:spPr>
          <a:xfrm>
            <a:off x="2151380" y="4589145"/>
            <a:ext cx="146304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Observation Window</a:t>
            </a:r>
          </a:p>
        </p:txBody>
      </p:sp>
      <p:sp>
        <p:nvSpPr>
          <p:cNvPr id="9" name="Arrow: Left 7"/>
          <p:cNvSpPr/>
          <p:nvPr/>
        </p:nvSpPr>
        <p:spPr>
          <a:xfrm rot="19500000">
            <a:off x="4897121" y="3197861"/>
            <a:ext cx="545465" cy="258445"/>
          </a:xfrm>
          <a:prstGeom prst="leftArrow">
            <a:avLst/>
          </a:prstGeom>
          <a:solidFill>
            <a:srgbClr val="006DD0">
              <a:alpha val="85000"/>
            </a:srgbClr>
          </a:solidFill>
          <a:ln>
            <a:solidFill>
              <a:srgbClr val="03159A">
                <a:alpha val="76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467350" y="2802255"/>
            <a:ext cx="146304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 dirty="0">
                <a:solidFill>
                  <a:srgbClr val="FF0000"/>
                </a:solidFill>
                <a:cs typeface="Calibri"/>
              </a:rPr>
              <a:t>Prediction Time </a:t>
            </a:r>
          </a:p>
        </p:txBody>
      </p:sp>
      <p:sp>
        <p:nvSpPr>
          <p:cNvPr id="19" name="Text Box 18"/>
          <p:cNvSpPr txBox="1"/>
          <p:nvPr/>
        </p:nvSpPr>
        <p:spPr>
          <a:xfrm>
            <a:off x="5819775" y="4804411"/>
            <a:ext cx="2095445" cy="369332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dirty="0">
                <a:solidFill>
                  <a:srgbClr val="7030A0"/>
                </a:solidFill>
                <a:sym typeface="+mn-ea"/>
              </a:rPr>
              <a:t>Prediction Window</a:t>
            </a:r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/>
              <a:pPr/>
              <a:t>9</a:t>
            </a:fld>
            <a:endParaRPr lang="en-GB"/>
          </a:p>
        </p:txBody>
      </p:sp>
      <p:pic>
        <p:nvPicPr>
          <p:cNvPr id="25" name="Picture 25" descr="A screenshot of a cell phone&#10;&#10;Description generated with very high confidence"/>
          <p:cNvPicPr>
            <a:picLocks noChangeAspect="1"/>
          </p:cNvPicPr>
          <p:nvPr/>
        </p:nvPicPr>
        <p:blipFill rotWithShape="1">
          <a:blip r:embed="rId2"/>
          <a:srcRect l="9617" t="11708"/>
          <a:stretch/>
        </p:blipFill>
        <p:spPr>
          <a:xfrm>
            <a:off x="1197429" y="2692399"/>
            <a:ext cx="7553507" cy="284924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187190" y="3495676"/>
            <a:ext cx="647700" cy="720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402581" y="3495676"/>
            <a:ext cx="222885" cy="720725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Down 2"/>
          <p:cNvSpPr/>
          <p:nvPr/>
        </p:nvSpPr>
        <p:spPr>
          <a:xfrm rot="13680000">
            <a:off x="3619500" y="4204336"/>
            <a:ext cx="436880" cy="546735"/>
          </a:xfrm>
          <a:prstGeom prst="downArrow">
            <a:avLst/>
          </a:prstGeom>
          <a:solidFill>
            <a:srgbClr val="0070C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Down 5"/>
          <p:cNvSpPr/>
          <p:nvPr/>
        </p:nvSpPr>
        <p:spPr>
          <a:xfrm rot="7620000">
            <a:off x="5614670" y="4210051"/>
            <a:ext cx="436880" cy="546735"/>
          </a:xfrm>
          <a:prstGeom prst="downArrow">
            <a:avLst/>
          </a:prstGeom>
          <a:solidFill>
            <a:srgbClr val="0070C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4"/>
          <p:cNvSpPr txBox="1"/>
          <p:nvPr/>
        </p:nvSpPr>
        <p:spPr>
          <a:xfrm>
            <a:off x="2376805" y="4598035"/>
            <a:ext cx="146304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Observation Window</a:t>
            </a:r>
          </a:p>
        </p:txBody>
      </p:sp>
      <p:sp>
        <p:nvSpPr>
          <p:cNvPr id="9" name="Arrow: Left 7"/>
          <p:cNvSpPr/>
          <p:nvPr/>
        </p:nvSpPr>
        <p:spPr>
          <a:xfrm rot="19500000">
            <a:off x="5122546" y="3206751"/>
            <a:ext cx="545465" cy="258445"/>
          </a:xfrm>
          <a:prstGeom prst="leftArrow">
            <a:avLst/>
          </a:prstGeom>
          <a:solidFill>
            <a:srgbClr val="0070C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692775" y="2811145"/>
            <a:ext cx="146304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 dirty="0">
                <a:solidFill>
                  <a:srgbClr val="FF0000"/>
                </a:solidFill>
                <a:cs typeface="Calibri"/>
              </a:rPr>
              <a:t>Prediction Time </a:t>
            </a:r>
          </a:p>
        </p:txBody>
      </p:sp>
      <p:sp>
        <p:nvSpPr>
          <p:cNvPr id="19" name="Text Box 18"/>
          <p:cNvSpPr txBox="1"/>
          <p:nvPr/>
        </p:nvSpPr>
        <p:spPr>
          <a:xfrm>
            <a:off x="6045200" y="4813301"/>
            <a:ext cx="2095445" cy="369332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dirty="0">
                <a:solidFill>
                  <a:srgbClr val="7030A0"/>
                </a:solidFill>
                <a:sym typeface="+mn-ea"/>
              </a:rPr>
              <a:t>Prediction Window</a:t>
            </a:r>
            <a:endParaRPr lang="en-US"/>
          </a:p>
        </p:txBody>
      </p:sp>
      <p:sp>
        <p:nvSpPr>
          <p:cNvPr id="11" name="Arrow: Down 2"/>
          <p:cNvSpPr/>
          <p:nvPr/>
        </p:nvSpPr>
        <p:spPr>
          <a:xfrm rot="13680000">
            <a:off x="3619500" y="4204971"/>
            <a:ext cx="436880" cy="546735"/>
          </a:xfrm>
          <a:prstGeom prst="downArrow">
            <a:avLst/>
          </a:prstGeom>
          <a:solidFill>
            <a:srgbClr val="0070C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Down 5"/>
          <p:cNvSpPr/>
          <p:nvPr/>
        </p:nvSpPr>
        <p:spPr>
          <a:xfrm rot="7620000">
            <a:off x="5614670" y="4210686"/>
            <a:ext cx="436880" cy="546735"/>
          </a:xfrm>
          <a:prstGeom prst="downArrow">
            <a:avLst/>
          </a:prstGeom>
          <a:solidFill>
            <a:srgbClr val="0070C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Left 7"/>
          <p:cNvSpPr/>
          <p:nvPr/>
        </p:nvSpPr>
        <p:spPr>
          <a:xfrm rot="19500000">
            <a:off x="5122546" y="3207386"/>
            <a:ext cx="545465" cy="258445"/>
          </a:xfrm>
          <a:prstGeom prst="leftArrow">
            <a:avLst/>
          </a:prstGeom>
          <a:solidFill>
            <a:srgbClr val="0070C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Down 2"/>
          <p:cNvSpPr/>
          <p:nvPr/>
        </p:nvSpPr>
        <p:spPr>
          <a:xfrm rot="13680000">
            <a:off x="3619500" y="4204971"/>
            <a:ext cx="436880" cy="546735"/>
          </a:xfrm>
          <a:prstGeom prst="downArrow">
            <a:avLst/>
          </a:prstGeom>
          <a:solidFill>
            <a:srgbClr val="007FE6">
              <a:alpha val="85000"/>
            </a:srgbClr>
          </a:solidFill>
          <a:ln>
            <a:solidFill>
              <a:srgbClr val="002060">
                <a:alpha val="7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Down 5"/>
          <p:cNvSpPr/>
          <p:nvPr/>
        </p:nvSpPr>
        <p:spPr>
          <a:xfrm rot="7620000">
            <a:off x="5614670" y="4210686"/>
            <a:ext cx="436880" cy="546735"/>
          </a:xfrm>
          <a:prstGeom prst="downArrow">
            <a:avLst/>
          </a:prstGeom>
          <a:solidFill>
            <a:srgbClr val="007FE6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Left 7"/>
          <p:cNvSpPr/>
          <p:nvPr/>
        </p:nvSpPr>
        <p:spPr>
          <a:xfrm rot="19500000">
            <a:off x="5122546" y="3207386"/>
            <a:ext cx="545465" cy="258445"/>
          </a:xfrm>
          <a:prstGeom prst="leftArrow">
            <a:avLst/>
          </a:prstGeom>
          <a:solidFill>
            <a:srgbClr val="007FE6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Power-Point-Wordmark (1)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Power-Point-Wordmark (1)</Template>
  <TotalTime>20372</TotalTime>
  <Words>1608</Words>
  <Application>Microsoft Macintosh PowerPoint</Application>
  <PresentationFormat>On-screen Show (4:3)</PresentationFormat>
  <Paragraphs>366</Paragraphs>
  <Slides>53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60" baseType="lpstr">
      <vt:lpstr>Gotham Book</vt:lpstr>
      <vt:lpstr>Gotham-Bold</vt:lpstr>
      <vt:lpstr>Arial</vt:lpstr>
      <vt:lpstr>Calibri</vt:lpstr>
      <vt:lpstr>Helvetica</vt:lpstr>
      <vt:lpstr>Wingdings</vt:lpstr>
      <vt:lpstr>Power-Point-Wordmark (1)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Michigan State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Patti Althoff</dc:creator>
  <cp:lastModifiedBy>Xie, Yuying</cp:lastModifiedBy>
  <cp:revision>188</cp:revision>
  <cp:lastPrinted>2010-09-08T13:46:11Z</cp:lastPrinted>
  <dcterms:created xsi:type="dcterms:W3CDTF">2015-02-19T18:04:32Z</dcterms:created>
  <dcterms:modified xsi:type="dcterms:W3CDTF">2023-01-11T18:37:25Z</dcterms:modified>
</cp:coreProperties>
</file>